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57" r:id="rId3"/>
    <p:sldId id="273" r:id="rId4"/>
    <p:sldId id="258" r:id="rId5"/>
    <p:sldId id="274" r:id="rId6"/>
    <p:sldId id="260" r:id="rId7"/>
    <p:sldId id="264" r:id="rId8"/>
    <p:sldId id="270" r:id="rId9"/>
    <p:sldId id="276" r:id="rId10"/>
    <p:sldId id="277" r:id="rId11"/>
    <p:sldId id="323" r:id="rId12"/>
    <p:sldId id="282" r:id="rId13"/>
    <p:sldId id="324" r:id="rId14"/>
    <p:sldId id="279" r:id="rId15"/>
    <p:sldId id="280" r:id="rId16"/>
    <p:sldId id="281" r:id="rId17"/>
    <p:sldId id="322" r:id="rId18"/>
    <p:sldId id="283" r:id="rId19"/>
    <p:sldId id="320" r:id="rId20"/>
    <p:sldId id="262" r:id="rId21"/>
    <p:sldId id="263" r:id="rId22"/>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baroudene, Hakima" initials="IH" lastIdx="14" clrIdx="0">
    <p:extLst>
      <p:ext uri="{19B8F6BF-5375-455C-9EA6-DF929625EA0E}">
        <p15:presenceInfo xmlns:p15="http://schemas.microsoft.com/office/powerpoint/2012/main" userId="S-1-5-21-198907637-534721763-1392588124-10080" providerId="AD"/>
      </p:ext>
    </p:extLst>
  </p:cmAuthor>
  <p:cmAuthor id="2" name="Meiners, Brandon" initials="MB" lastIdx="12" clrIdx="1">
    <p:extLst>
      <p:ext uri="{19B8F6BF-5375-455C-9EA6-DF929625EA0E}">
        <p15:presenceInfo xmlns:p15="http://schemas.microsoft.com/office/powerpoint/2012/main" userId="c04d6949-4c88-425c-b875-c8a810c8c7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37" autoAdjust="0"/>
    <p:restoredTop sz="90818" autoAdjust="0"/>
  </p:normalViewPr>
  <p:slideViewPr>
    <p:cSldViewPr snapToGrid="0">
      <p:cViewPr varScale="1">
        <p:scale>
          <a:sx n="85" d="100"/>
          <a:sy n="85" d="100"/>
        </p:scale>
        <p:origin x="96"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F9247E-3C48-4204-8241-F0E71B9DBEFA}" type="datetimeFigureOut">
              <a:rPr lang="en-US" smtClean="0"/>
              <a:t>8/1/2018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FC828B-22D7-4F93-A875-6EEC830C330D}" type="slidenum">
              <a:rPr lang="en-US" smtClean="0"/>
              <a:t>‹#›</a:t>
            </a:fld>
            <a:endParaRPr lang="en-US"/>
          </a:p>
        </p:txBody>
      </p:sp>
    </p:spTree>
    <p:extLst>
      <p:ext uri="{BB962C8B-B14F-4D97-AF65-F5344CB8AC3E}">
        <p14:creationId xmlns:p14="http://schemas.microsoft.com/office/powerpoint/2010/main" val="3253416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C828B-22D7-4F93-A875-6EEC830C330D}" type="slidenum">
              <a:rPr lang="en-US" smtClean="0"/>
              <a:t>1</a:t>
            </a:fld>
            <a:endParaRPr lang="en-US"/>
          </a:p>
        </p:txBody>
      </p:sp>
    </p:spTree>
    <p:extLst>
      <p:ext uri="{BB962C8B-B14F-4D97-AF65-F5344CB8AC3E}">
        <p14:creationId xmlns:p14="http://schemas.microsoft.com/office/powerpoint/2010/main" val="1981048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elaborate, a Digital Beachhead (DBH) SPU is another common SPU used on vehicles, and it is an Arm processor with limited resources. Similar to Scenario 5 of the Flight Test Scenarios, we check to see if another </a:t>
            </a:r>
            <a:r>
              <a:rPr lang="en-US" dirty="0" err="1"/>
              <a:t>MFoCS</a:t>
            </a:r>
            <a:r>
              <a:rPr lang="en-US" dirty="0"/>
              <a:t> SPU is available in inventory. If not, and a DBH is available, switch out the broken </a:t>
            </a:r>
            <a:r>
              <a:rPr lang="en-US" dirty="0" err="1"/>
              <a:t>MFoCS</a:t>
            </a:r>
            <a:r>
              <a:rPr lang="en-US" dirty="0"/>
              <a:t> with a DBH and reconfigure accordingly.</a:t>
            </a:r>
          </a:p>
        </p:txBody>
      </p:sp>
      <p:sp>
        <p:nvSpPr>
          <p:cNvPr id="4" name="Slide Number Placeholder 3"/>
          <p:cNvSpPr>
            <a:spLocks noGrp="1"/>
          </p:cNvSpPr>
          <p:nvPr>
            <p:ph type="sldNum" sz="quarter" idx="10"/>
          </p:nvPr>
        </p:nvSpPr>
        <p:spPr/>
        <p:txBody>
          <a:bodyPr/>
          <a:lstStyle/>
          <a:p>
            <a:fld id="{30FC828B-22D7-4F93-A875-6EEC830C330D}" type="slidenum">
              <a:rPr lang="en-US" smtClean="0"/>
              <a:t>2</a:t>
            </a:fld>
            <a:endParaRPr lang="en-US"/>
          </a:p>
        </p:txBody>
      </p:sp>
    </p:spTree>
    <p:extLst>
      <p:ext uri="{BB962C8B-B14F-4D97-AF65-F5344CB8AC3E}">
        <p14:creationId xmlns:p14="http://schemas.microsoft.com/office/powerpoint/2010/main" val="2727327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C828B-22D7-4F93-A875-6EEC830C330D}" type="slidenum">
              <a:rPr lang="en-US" smtClean="0"/>
              <a:t>3</a:t>
            </a:fld>
            <a:endParaRPr lang="en-US"/>
          </a:p>
        </p:txBody>
      </p:sp>
    </p:spTree>
    <p:extLst>
      <p:ext uri="{BB962C8B-B14F-4D97-AF65-F5344CB8AC3E}">
        <p14:creationId xmlns:p14="http://schemas.microsoft.com/office/powerpoint/2010/main" val="3779790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C828B-22D7-4F93-A875-6EEC830C330D}" type="slidenum">
              <a:rPr lang="en-US" smtClean="0"/>
              <a:t>4</a:t>
            </a:fld>
            <a:endParaRPr lang="en-US"/>
          </a:p>
        </p:txBody>
      </p:sp>
    </p:spTree>
    <p:extLst>
      <p:ext uri="{BB962C8B-B14F-4D97-AF65-F5344CB8AC3E}">
        <p14:creationId xmlns:p14="http://schemas.microsoft.com/office/powerpoint/2010/main" val="897351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C828B-22D7-4F93-A875-6EEC830C330D}" type="slidenum">
              <a:rPr lang="en-US" smtClean="0"/>
              <a:t>8</a:t>
            </a:fld>
            <a:endParaRPr lang="en-US"/>
          </a:p>
        </p:txBody>
      </p:sp>
    </p:spTree>
    <p:extLst>
      <p:ext uri="{BB962C8B-B14F-4D97-AF65-F5344CB8AC3E}">
        <p14:creationId xmlns:p14="http://schemas.microsoft.com/office/powerpoint/2010/main" val="2758279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FC828B-22D7-4F93-A875-6EEC830C330D}" type="slidenum">
              <a:rPr lang="en-US" smtClean="0"/>
              <a:t>9</a:t>
            </a:fld>
            <a:endParaRPr lang="en-US"/>
          </a:p>
        </p:txBody>
      </p:sp>
    </p:spTree>
    <p:extLst>
      <p:ext uri="{BB962C8B-B14F-4D97-AF65-F5344CB8AC3E}">
        <p14:creationId xmlns:p14="http://schemas.microsoft.com/office/powerpoint/2010/main" val="35956511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075" name="Rectangle 3"/>
          <p:cNvSpPr>
            <a:spLocks noGrp="1" noChangeArrowheads="1"/>
          </p:cNvSpPr>
          <p:nvPr>
            <p:ph type="subTitle" idx="1"/>
          </p:nvPr>
        </p:nvSpPr>
        <p:spPr bwMode="white">
          <a:xfrm>
            <a:off x="304800" y="5334000"/>
            <a:ext cx="5791200" cy="990600"/>
          </a:xfrm>
        </p:spPr>
        <p:txBody>
          <a:bodyPr/>
          <a:lstStyle>
            <a:lvl1pPr marL="0" indent="0" algn="l">
              <a:buFont typeface="Wingdings" pitchFamily="2" charset="2"/>
              <a:buNone/>
              <a:defRPr sz="1600">
                <a:solidFill>
                  <a:srgbClr val="FFFFFF"/>
                </a:solidFill>
              </a:defRPr>
            </a:lvl1pPr>
          </a:lstStyle>
          <a:p>
            <a:pPr lvl="0"/>
            <a:endParaRPr lang="en-US" altLang="zh-CN" noProof="0" dirty="0"/>
          </a:p>
        </p:txBody>
      </p:sp>
      <p:sp>
        <p:nvSpPr>
          <p:cNvPr id="13" name="Rectangle 4"/>
          <p:cNvSpPr>
            <a:spLocks noGrp="1" noChangeArrowheads="1"/>
          </p:cNvSpPr>
          <p:nvPr>
            <p:ph type="dt" sz="half" idx="10"/>
          </p:nvPr>
        </p:nvSpPr>
        <p:spPr>
          <a:xfrm>
            <a:off x="4470400" y="6477000"/>
            <a:ext cx="5486400" cy="228600"/>
          </a:xfrm>
        </p:spPr>
        <p:txBody>
          <a:bodyPr/>
          <a:lstStyle>
            <a:lvl1pPr algn="r">
              <a:defRPr sz="1000">
                <a:solidFill>
                  <a:schemeClr val="bg1"/>
                </a:solidFill>
                <a:latin typeface="Verdana" charset="0"/>
              </a:defRPr>
            </a:lvl1pPr>
          </a:lstStyle>
          <a:p>
            <a:fld id="{8D855500-DB08-4EE8-9353-A18F31B6B401}" type="datetimeFigureOut">
              <a:rPr lang="en-US" smtClean="0"/>
              <a:t>8/1/2018</a:t>
            </a:fld>
            <a:endParaRPr lang="en-US"/>
          </a:p>
        </p:txBody>
      </p:sp>
      <p:sp>
        <p:nvSpPr>
          <p:cNvPr id="14" name="Rectangle 5"/>
          <p:cNvSpPr>
            <a:spLocks noGrp="1" noChangeArrowheads="1"/>
          </p:cNvSpPr>
          <p:nvPr>
            <p:ph type="ftr" sz="quarter" idx="11"/>
          </p:nvPr>
        </p:nvSpPr>
        <p:spPr>
          <a:xfrm>
            <a:off x="406400" y="6477000"/>
            <a:ext cx="4775200" cy="228600"/>
          </a:xfrm>
        </p:spPr>
        <p:txBody>
          <a:bodyPr/>
          <a:lstStyle>
            <a:lvl1pPr algn="ctr">
              <a:defRPr sz="1200">
                <a:solidFill>
                  <a:schemeClr val="bg1"/>
                </a:solidFill>
                <a:latin typeface="Arial" charset="0"/>
                <a:ea typeface="宋体" charset="0"/>
                <a:cs typeface="宋体" charset="0"/>
              </a:defRPr>
            </a:lvl1pPr>
          </a:lstStyle>
          <a:p>
            <a:endParaRPr lang="en-US"/>
          </a:p>
        </p:txBody>
      </p:sp>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387256" y="1707932"/>
            <a:ext cx="3352801" cy="1119249"/>
          </a:xfrm>
          <a:prstGeom prst="rect">
            <a:avLst/>
          </a:prstGeom>
        </p:spPr>
      </p:pic>
      <p:sp>
        <p:nvSpPr>
          <p:cNvPr id="3074" name="Rectangle 2"/>
          <p:cNvSpPr>
            <a:spLocks noGrp="1" noChangeArrowheads="1"/>
          </p:cNvSpPr>
          <p:nvPr>
            <p:ph type="ctrTitle" hasCustomPrompt="1"/>
          </p:nvPr>
        </p:nvSpPr>
        <p:spPr bwMode="gray">
          <a:xfrm>
            <a:off x="101600" y="0"/>
            <a:ext cx="8839200" cy="838200"/>
          </a:xfrm>
        </p:spPr>
        <p:txBody>
          <a:bodyPr/>
          <a:lstStyle>
            <a:lvl1pPr algn="l">
              <a:defRPr sz="3200" b="0" i="1" baseline="0">
                <a:solidFill>
                  <a:srgbClr val="FFFFFF"/>
                </a:solidFill>
              </a:defRPr>
            </a:lvl1pPr>
          </a:lstStyle>
          <a:p>
            <a:pPr lvl="0"/>
            <a:r>
              <a:rPr lang="en-US" altLang="zh-CN" noProof="0" dirty="0"/>
              <a:t>DARPA</a:t>
            </a:r>
          </a:p>
        </p:txBody>
      </p:sp>
    </p:spTree>
    <p:extLst>
      <p:ext uri="{BB962C8B-B14F-4D97-AF65-F5344CB8AC3E}">
        <p14:creationId xmlns:p14="http://schemas.microsoft.com/office/powerpoint/2010/main" val="3856196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fld id="{8D855500-DB08-4EE8-9353-A18F31B6B401}" type="datetimeFigureOut">
              <a:rPr lang="en-US" smtClean="0"/>
              <a:t>8/1/2018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867B3E1D-5B64-4851-9831-C612FFDC02EE}" type="slidenum">
              <a:rPr lang="en-US" smtClean="0"/>
              <a:t>‹#›</a:t>
            </a:fld>
            <a:endParaRPr lang="en-US"/>
          </a:p>
        </p:txBody>
      </p:sp>
    </p:spTree>
    <p:extLst>
      <p:ext uri="{BB962C8B-B14F-4D97-AF65-F5344CB8AC3E}">
        <p14:creationId xmlns:p14="http://schemas.microsoft.com/office/powerpoint/2010/main" val="42293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81000"/>
            <a:ext cx="2743200" cy="5943600"/>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609600" y="381000"/>
            <a:ext cx="8026400" cy="5943600"/>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fld id="{8D855500-DB08-4EE8-9353-A18F31B6B401}" type="datetimeFigureOut">
              <a:rPr lang="en-US" smtClean="0"/>
              <a:t>8/1/2018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867B3E1D-5B64-4851-9831-C612FFDC02EE}" type="slidenum">
              <a:rPr lang="en-US" smtClean="0"/>
              <a:t>‹#›</a:t>
            </a:fld>
            <a:endParaRPr lang="en-US"/>
          </a:p>
        </p:txBody>
      </p:sp>
    </p:spTree>
    <p:extLst>
      <p:ext uri="{BB962C8B-B14F-4D97-AF65-F5344CB8AC3E}">
        <p14:creationId xmlns:p14="http://schemas.microsoft.com/office/powerpoint/2010/main" val="1107518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0" y="381001"/>
            <a:ext cx="8940800" cy="563563"/>
          </a:xfrm>
        </p:spPr>
        <p:txBody>
          <a:bodyPr/>
          <a:lstStyle/>
          <a:p>
            <a:r>
              <a:rPr lang="en-US" altLang="zh-CN"/>
              <a:t>Click to edit Master title style</a:t>
            </a:r>
            <a:endParaRPr lang="zh-CN" altLang="en-US"/>
          </a:p>
        </p:txBody>
      </p:sp>
      <p:sp>
        <p:nvSpPr>
          <p:cNvPr id="3" name="Table Placeholder 2"/>
          <p:cNvSpPr>
            <a:spLocks noGrp="1"/>
          </p:cNvSpPr>
          <p:nvPr>
            <p:ph type="tbl" idx="1"/>
          </p:nvPr>
        </p:nvSpPr>
        <p:spPr>
          <a:xfrm>
            <a:off x="609600" y="1076325"/>
            <a:ext cx="10972800" cy="5248275"/>
          </a:xfrm>
        </p:spPr>
        <p:txBody>
          <a:bodyPr/>
          <a:lstStyle/>
          <a:p>
            <a:pPr lvl="0"/>
            <a:r>
              <a:rPr lang="en-US" altLang="zh-CN" noProof="0"/>
              <a:t>Click icon to add table</a:t>
            </a:r>
            <a:endParaRPr lang="zh-CN" altLang="en-US" noProof="0"/>
          </a:p>
        </p:txBody>
      </p:sp>
      <p:sp>
        <p:nvSpPr>
          <p:cNvPr id="4" name="Rectangle 4"/>
          <p:cNvSpPr>
            <a:spLocks noGrp="1" noChangeArrowheads="1"/>
          </p:cNvSpPr>
          <p:nvPr>
            <p:ph type="dt" sz="half" idx="10"/>
          </p:nvPr>
        </p:nvSpPr>
        <p:spPr>
          <a:ln/>
        </p:spPr>
        <p:txBody>
          <a:bodyPr/>
          <a:lstStyle>
            <a:lvl1pPr>
              <a:defRPr/>
            </a:lvl1pPr>
          </a:lstStyle>
          <a:p>
            <a:fld id="{8D855500-DB08-4EE8-9353-A18F31B6B401}" type="datetimeFigureOut">
              <a:rPr lang="en-US" smtClean="0"/>
              <a:t>8/1/2018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867B3E1D-5B64-4851-9831-C612FFDC02EE}" type="slidenum">
              <a:rPr lang="en-US" smtClean="0"/>
              <a:t>‹#›</a:t>
            </a:fld>
            <a:endParaRPr lang="en-US"/>
          </a:p>
        </p:txBody>
      </p:sp>
    </p:spTree>
    <p:extLst>
      <p:ext uri="{BB962C8B-B14F-4D97-AF65-F5344CB8AC3E}">
        <p14:creationId xmlns:p14="http://schemas.microsoft.com/office/powerpoint/2010/main" val="3043694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524000" y="381001"/>
            <a:ext cx="8940800" cy="563563"/>
          </a:xfrm>
        </p:spPr>
        <p:txBody>
          <a:bodyPr/>
          <a:lstStyle/>
          <a:p>
            <a:r>
              <a:rPr lang="en-US" altLang="zh-CN"/>
              <a:t>Click to edit Master title style</a:t>
            </a:r>
            <a:endParaRPr lang="zh-CN" altLang="en-US"/>
          </a:p>
        </p:txBody>
      </p:sp>
      <p:sp>
        <p:nvSpPr>
          <p:cNvPr id="3" name="Chart Placeholder 2"/>
          <p:cNvSpPr>
            <a:spLocks noGrp="1"/>
          </p:cNvSpPr>
          <p:nvPr>
            <p:ph type="chart" idx="1"/>
          </p:nvPr>
        </p:nvSpPr>
        <p:spPr>
          <a:xfrm>
            <a:off x="609600" y="1076325"/>
            <a:ext cx="10972800" cy="5248275"/>
          </a:xfrm>
        </p:spPr>
        <p:txBody>
          <a:bodyPr/>
          <a:lstStyle/>
          <a:p>
            <a:pPr lvl="0"/>
            <a:r>
              <a:rPr lang="en-US" altLang="zh-CN" noProof="0"/>
              <a:t>Click icon to add chart</a:t>
            </a:r>
            <a:endParaRPr lang="zh-CN" altLang="en-US" noProof="0"/>
          </a:p>
        </p:txBody>
      </p:sp>
      <p:sp>
        <p:nvSpPr>
          <p:cNvPr id="4" name="Rectangle 4"/>
          <p:cNvSpPr>
            <a:spLocks noGrp="1" noChangeArrowheads="1"/>
          </p:cNvSpPr>
          <p:nvPr>
            <p:ph type="dt" sz="half" idx="10"/>
          </p:nvPr>
        </p:nvSpPr>
        <p:spPr>
          <a:ln/>
        </p:spPr>
        <p:txBody>
          <a:bodyPr/>
          <a:lstStyle>
            <a:lvl1pPr>
              <a:defRPr/>
            </a:lvl1pPr>
          </a:lstStyle>
          <a:p>
            <a:fld id="{8D855500-DB08-4EE8-9353-A18F31B6B401}" type="datetimeFigureOut">
              <a:rPr lang="en-US" smtClean="0"/>
              <a:t>8/1/2018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867B3E1D-5B64-4851-9831-C612FFDC02EE}" type="slidenum">
              <a:rPr lang="en-US" smtClean="0"/>
              <a:t>‹#›</a:t>
            </a:fld>
            <a:endParaRPr lang="en-US"/>
          </a:p>
        </p:txBody>
      </p:sp>
    </p:spTree>
    <p:extLst>
      <p:ext uri="{BB962C8B-B14F-4D97-AF65-F5344CB8AC3E}">
        <p14:creationId xmlns:p14="http://schemas.microsoft.com/office/powerpoint/2010/main" val="4076243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fld id="{8D855500-DB08-4EE8-9353-A18F31B6B401}" type="datetimeFigureOut">
              <a:rPr lang="en-US" smtClean="0"/>
              <a:t>8/1/2018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867B3E1D-5B64-4851-9831-C612FFDC02EE}" type="slidenum">
              <a:rPr lang="en-US" smtClean="0"/>
              <a:t>‹#›</a:t>
            </a:fld>
            <a:endParaRPr lang="en-US"/>
          </a:p>
        </p:txBody>
      </p:sp>
    </p:spTree>
    <p:extLst>
      <p:ext uri="{BB962C8B-B14F-4D97-AF65-F5344CB8AC3E}">
        <p14:creationId xmlns:p14="http://schemas.microsoft.com/office/powerpoint/2010/main" val="256755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Edit Master text styles</a:t>
            </a:r>
          </a:p>
        </p:txBody>
      </p:sp>
      <p:sp>
        <p:nvSpPr>
          <p:cNvPr id="4" name="Rectangle 4"/>
          <p:cNvSpPr>
            <a:spLocks noGrp="1" noChangeArrowheads="1"/>
          </p:cNvSpPr>
          <p:nvPr>
            <p:ph type="dt" sz="half" idx="10"/>
          </p:nvPr>
        </p:nvSpPr>
        <p:spPr>
          <a:ln/>
        </p:spPr>
        <p:txBody>
          <a:bodyPr/>
          <a:lstStyle>
            <a:lvl1pPr>
              <a:defRPr/>
            </a:lvl1pPr>
          </a:lstStyle>
          <a:p>
            <a:fld id="{8D855500-DB08-4EE8-9353-A18F31B6B401}" type="datetimeFigureOut">
              <a:rPr lang="en-US" smtClean="0"/>
              <a:t>8/1/2018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867B3E1D-5B64-4851-9831-C612FFDC02EE}" type="slidenum">
              <a:rPr lang="en-US" smtClean="0"/>
              <a:t>‹#›</a:t>
            </a:fld>
            <a:endParaRPr lang="en-US"/>
          </a:p>
        </p:txBody>
      </p:sp>
    </p:spTree>
    <p:extLst>
      <p:ext uri="{BB962C8B-B14F-4D97-AF65-F5344CB8AC3E}">
        <p14:creationId xmlns:p14="http://schemas.microsoft.com/office/powerpoint/2010/main" val="76995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609600" y="1076325"/>
            <a:ext cx="53848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97600" y="1076325"/>
            <a:ext cx="53848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fld id="{8D855500-DB08-4EE8-9353-A18F31B6B401}" type="datetimeFigureOut">
              <a:rPr lang="en-US" smtClean="0"/>
              <a:t>8/1/2018</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867B3E1D-5B64-4851-9831-C612FFDC02EE}" type="slidenum">
              <a:rPr lang="en-US" smtClean="0"/>
              <a:t>‹#›</a:t>
            </a:fld>
            <a:endParaRPr lang="en-US"/>
          </a:p>
        </p:txBody>
      </p:sp>
    </p:spTree>
    <p:extLst>
      <p:ext uri="{BB962C8B-B14F-4D97-AF65-F5344CB8AC3E}">
        <p14:creationId xmlns:p14="http://schemas.microsoft.com/office/powerpoint/2010/main" val="602743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fld id="{8D855500-DB08-4EE8-9353-A18F31B6B401}" type="datetimeFigureOut">
              <a:rPr lang="en-US" smtClean="0"/>
              <a:t>8/1/2018</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867B3E1D-5B64-4851-9831-C612FFDC02EE}" type="slidenum">
              <a:rPr lang="en-US" smtClean="0"/>
              <a:t>‹#›</a:t>
            </a:fld>
            <a:endParaRPr lang="en-US"/>
          </a:p>
        </p:txBody>
      </p:sp>
    </p:spTree>
    <p:extLst>
      <p:ext uri="{BB962C8B-B14F-4D97-AF65-F5344CB8AC3E}">
        <p14:creationId xmlns:p14="http://schemas.microsoft.com/office/powerpoint/2010/main" val="3941865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a:ln/>
        </p:spPr>
        <p:txBody>
          <a:bodyPr/>
          <a:lstStyle>
            <a:lvl1pPr>
              <a:defRPr/>
            </a:lvl1pPr>
          </a:lstStyle>
          <a:p>
            <a:fld id="{8D855500-DB08-4EE8-9353-A18F31B6B401}" type="datetimeFigureOut">
              <a:rPr lang="en-US" smtClean="0"/>
              <a:t>8/1/2018</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867B3E1D-5B64-4851-9831-C612FFDC02EE}" type="slidenum">
              <a:rPr lang="en-US" smtClean="0"/>
              <a:t>‹#›</a:t>
            </a:fld>
            <a:endParaRPr lang="en-US"/>
          </a:p>
        </p:txBody>
      </p:sp>
    </p:spTree>
    <p:extLst>
      <p:ext uri="{BB962C8B-B14F-4D97-AF65-F5344CB8AC3E}">
        <p14:creationId xmlns:p14="http://schemas.microsoft.com/office/powerpoint/2010/main" val="202120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8D855500-DB08-4EE8-9353-A18F31B6B401}" type="datetimeFigureOut">
              <a:rPr lang="en-US" smtClean="0"/>
              <a:t>8/1/2018</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867B3E1D-5B64-4851-9831-C612FFDC02EE}" type="slidenum">
              <a:rPr lang="en-US" smtClean="0"/>
              <a:t>‹#›</a:t>
            </a:fld>
            <a:endParaRPr lang="en-US"/>
          </a:p>
        </p:txBody>
      </p:sp>
    </p:spTree>
    <p:extLst>
      <p:ext uri="{BB962C8B-B14F-4D97-AF65-F5344CB8AC3E}">
        <p14:creationId xmlns:p14="http://schemas.microsoft.com/office/powerpoint/2010/main" val="1798775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Edit Master text styles</a:t>
            </a:r>
          </a:p>
        </p:txBody>
      </p:sp>
      <p:sp>
        <p:nvSpPr>
          <p:cNvPr id="5" name="Rectangle 4"/>
          <p:cNvSpPr>
            <a:spLocks noGrp="1" noChangeArrowheads="1"/>
          </p:cNvSpPr>
          <p:nvPr>
            <p:ph type="dt" sz="half" idx="10"/>
          </p:nvPr>
        </p:nvSpPr>
        <p:spPr>
          <a:ln/>
        </p:spPr>
        <p:txBody>
          <a:bodyPr/>
          <a:lstStyle>
            <a:lvl1pPr>
              <a:defRPr/>
            </a:lvl1pPr>
          </a:lstStyle>
          <a:p>
            <a:fld id="{8D855500-DB08-4EE8-9353-A18F31B6B401}" type="datetimeFigureOut">
              <a:rPr lang="en-US" smtClean="0"/>
              <a:t>8/1/2018</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867B3E1D-5B64-4851-9831-C612FFDC02EE}" type="slidenum">
              <a:rPr lang="en-US" smtClean="0"/>
              <a:t>‹#›</a:t>
            </a:fld>
            <a:endParaRPr lang="en-US"/>
          </a:p>
        </p:txBody>
      </p:sp>
    </p:spTree>
    <p:extLst>
      <p:ext uri="{BB962C8B-B14F-4D97-AF65-F5344CB8AC3E}">
        <p14:creationId xmlns:p14="http://schemas.microsoft.com/office/powerpoint/2010/main" val="68256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a:t>Click icon to add picture</a:t>
            </a:r>
            <a:endParaRPr lang="zh-CN" alt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Edit Master text styles</a:t>
            </a:r>
          </a:p>
        </p:txBody>
      </p:sp>
      <p:sp>
        <p:nvSpPr>
          <p:cNvPr id="5" name="Rectangle 4"/>
          <p:cNvSpPr>
            <a:spLocks noGrp="1" noChangeArrowheads="1"/>
          </p:cNvSpPr>
          <p:nvPr>
            <p:ph type="dt" sz="half" idx="10"/>
          </p:nvPr>
        </p:nvSpPr>
        <p:spPr>
          <a:ln/>
        </p:spPr>
        <p:txBody>
          <a:bodyPr/>
          <a:lstStyle>
            <a:lvl1pPr>
              <a:defRPr/>
            </a:lvl1pPr>
          </a:lstStyle>
          <a:p>
            <a:fld id="{8D855500-DB08-4EE8-9353-A18F31B6B401}" type="datetimeFigureOut">
              <a:rPr lang="en-US" smtClean="0"/>
              <a:t>8/1/2018</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867B3E1D-5B64-4851-9831-C612FFDC02EE}" type="slidenum">
              <a:rPr lang="en-US" smtClean="0"/>
              <a:t>‹#›</a:t>
            </a:fld>
            <a:endParaRPr lang="en-US"/>
          </a:p>
        </p:txBody>
      </p:sp>
    </p:spTree>
    <p:extLst>
      <p:ext uri="{BB962C8B-B14F-4D97-AF65-F5344CB8AC3E}">
        <p14:creationId xmlns:p14="http://schemas.microsoft.com/office/powerpoint/2010/main" val="719480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Freeform 15"/>
          <p:cNvSpPr>
            <a:spLocks/>
          </p:cNvSpPr>
          <p:nvPr/>
        </p:nvSpPr>
        <p:spPr bwMode="gray">
          <a:xfrm>
            <a:off x="-12699" y="6440476"/>
            <a:ext cx="12204700" cy="377851"/>
          </a:xfrm>
          <a:custGeom>
            <a:avLst/>
            <a:gdLst>
              <a:gd name="T0" fmla="*/ 0 w 5049"/>
              <a:gd name="T1" fmla="*/ 0 h 1471"/>
              <a:gd name="T2" fmla="*/ 2147483647 w 5049"/>
              <a:gd name="T3" fmla="*/ 370746 h 1471"/>
              <a:gd name="T4" fmla="*/ 2147483647 w 5049"/>
              <a:gd name="T5" fmla="*/ 270336452 h 1471"/>
              <a:gd name="T6" fmla="*/ 0 w 5049"/>
              <a:gd name="T7" fmla="*/ 272746949 h 1471"/>
              <a:gd name="T8" fmla="*/ 0 w 5049"/>
              <a:gd name="T9" fmla="*/ 0 h 1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9" h="1471">
                <a:moveTo>
                  <a:pt x="0" y="0"/>
                </a:moveTo>
                <a:lnTo>
                  <a:pt x="5049" y="2"/>
                </a:lnTo>
                <a:lnTo>
                  <a:pt x="5048" y="1458"/>
                </a:lnTo>
                <a:lnTo>
                  <a:pt x="0" y="1471"/>
                </a:lnTo>
                <a:lnTo>
                  <a:pt x="0" y="0"/>
                </a:lnTo>
                <a:close/>
              </a:path>
            </a:pathLst>
          </a:custGeom>
          <a:solidFill>
            <a:schemeClr val="tx2">
              <a:lumMod val="75000"/>
            </a:schemeClr>
          </a:solidFill>
          <a:ln cap="rnd">
            <a:noFill/>
          </a:ln>
          <a:effectLst/>
        </p:spPr>
        <p:txBody>
          <a:bodyPr/>
          <a:lstStyle/>
          <a:p>
            <a:endParaRPr lang="en-US" sz="1800" dirty="0"/>
          </a:p>
        </p:txBody>
      </p:sp>
      <p:sp>
        <p:nvSpPr>
          <p:cNvPr id="1031" name="Rectangle 3"/>
          <p:cNvSpPr>
            <a:spLocks noGrp="1" noChangeArrowheads="1"/>
          </p:cNvSpPr>
          <p:nvPr>
            <p:ph type="body" idx="1"/>
          </p:nvPr>
        </p:nvSpPr>
        <p:spPr bwMode="auto">
          <a:xfrm>
            <a:off x="609600" y="1076325"/>
            <a:ext cx="109728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ltLang="zh-CN" dirty="0"/>
          </a:p>
        </p:txBody>
      </p:sp>
      <p:sp>
        <p:nvSpPr>
          <p:cNvPr id="2" name="Rectangle 4"/>
          <p:cNvSpPr>
            <a:spLocks noGrp="1" noChangeArrowheads="1"/>
          </p:cNvSpPr>
          <p:nvPr>
            <p:ph type="dt" sz="half" idx="2"/>
          </p:nvPr>
        </p:nvSpPr>
        <p:spPr bwMode="auto">
          <a:xfrm>
            <a:off x="1524000" y="6477001"/>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1">
                <a:solidFill>
                  <a:srgbClr val="FFFFFF"/>
                </a:solidFill>
                <a:ea typeface="宋体" charset="0"/>
                <a:cs typeface="宋体" charset="0"/>
              </a:defRPr>
            </a:lvl1pPr>
          </a:lstStyle>
          <a:p>
            <a:fld id="{8D855500-DB08-4EE8-9353-A18F31B6B401}" type="datetimeFigureOut">
              <a:rPr lang="en-US" smtClean="0"/>
              <a:t>8/1/2018</a:t>
            </a:fld>
            <a:endParaRPr lang="en-US"/>
          </a:p>
        </p:txBody>
      </p:sp>
      <p:sp>
        <p:nvSpPr>
          <p:cNvPr id="3" name="Rectangle 5"/>
          <p:cNvSpPr>
            <a:spLocks noGrp="1" noChangeArrowheads="1"/>
          </p:cNvSpPr>
          <p:nvPr>
            <p:ph type="ftr" sz="quarter" idx="3"/>
          </p:nvPr>
        </p:nvSpPr>
        <p:spPr bwMode="auto">
          <a:xfrm>
            <a:off x="3962400" y="6477002"/>
            <a:ext cx="7315200" cy="30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1">
                <a:solidFill>
                  <a:schemeClr val="bg1"/>
                </a:solidFill>
                <a:latin typeface="Arial"/>
                <a:ea typeface="宋体" charset="-122"/>
                <a:cs typeface="Arial"/>
              </a:defRPr>
            </a:lvl1pPr>
          </a:lstStyle>
          <a:p>
            <a:endParaRPr lang="en-US"/>
          </a:p>
        </p:txBody>
      </p:sp>
      <p:sp>
        <p:nvSpPr>
          <p:cNvPr id="4" name="Rectangle 6"/>
          <p:cNvSpPr>
            <a:spLocks noGrp="1" noChangeArrowheads="1"/>
          </p:cNvSpPr>
          <p:nvPr>
            <p:ph type="sldNum" sz="quarter" idx="4"/>
          </p:nvPr>
        </p:nvSpPr>
        <p:spPr bwMode="auto">
          <a:xfrm>
            <a:off x="11379200" y="64770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1">
                <a:solidFill>
                  <a:schemeClr val="bg1"/>
                </a:solidFill>
                <a:latin typeface="Arial"/>
                <a:ea typeface="宋体" charset="0"/>
                <a:cs typeface="Arial"/>
              </a:defRPr>
            </a:lvl1pPr>
          </a:lstStyle>
          <a:p>
            <a:fld id="{867B3E1D-5B64-4851-9831-C612FFDC02EE}" type="slidenum">
              <a:rPr lang="en-US" smtClean="0"/>
              <a:t>‹#›</a:t>
            </a:fld>
            <a:endParaRPr lang="en-US"/>
          </a:p>
        </p:txBody>
      </p:sp>
      <p:sp>
        <p:nvSpPr>
          <p:cNvPr id="1036" name="Rectangle 2"/>
          <p:cNvSpPr>
            <a:spLocks noGrp="1" noChangeArrowheads="1"/>
          </p:cNvSpPr>
          <p:nvPr>
            <p:ph type="title"/>
          </p:nvPr>
        </p:nvSpPr>
        <p:spPr bwMode="white">
          <a:xfrm>
            <a:off x="609600" y="381001"/>
            <a:ext cx="109728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zh-CN" dirty="0"/>
              <a:t>Click to edit Master title </a:t>
            </a:r>
            <a:r>
              <a:rPr lang="en-US" altLang="zh-CN" dirty="0" err="1"/>
              <a:t>stylatee</a:t>
            </a:r>
            <a:endParaRPr lang="en-US" altLang="zh-CN" dirty="0"/>
          </a:p>
        </p:txBody>
      </p:sp>
      <p:pic>
        <p:nvPicPr>
          <p:cNvPr id="9" name="Picture 5"/>
          <p:cNvPicPr>
            <a:picLocks noChangeAspect="1"/>
          </p:cNvPicPr>
          <p:nvPr/>
        </p:nvPicPr>
        <p:blipFill>
          <a:blip r:embed="rId15">
            <a:extLst>
              <a:ext uri="{28A0092B-C50C-407E-A947-70E740481C1C}">
                <a14:useLocalDpi xmlns:a14="http://schemas.microsoft.com/office/drawing/2010/main"/>
              </a:ext>
            </a:extLst>
          </a:blip>
          <a:srcRect/>
          <a:stretch>
            <a:fillRect/>
          </a:stretch>
        </p:blipFill>
        <p:spPr bwMode="auto">
          <a:xfrm>
            <a:off x="0" y="6435726"/>
            <a:ext cx="11176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7913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fontAlgn="base" hangingPunct="1">
        <a:spcBef>
          <a:spcPct val="0"/>
        </a:spcBef>
        <a:spcAft>
          <a:spcPct val="0"/>
        </a:spcAft>
        <a:defRPr sz="3200" b="1">
          <a:solidFill>
            <a:schemeClr val="tx1"/>
          </a:solidFill>
          <a:latin typeface="Arial"/>
          <a:ea typeface="ＭＳ Ｐゴシック" charset="0"/>
          <a:cs typeface="Arial"/>
        </a:defRPr>
      </a:lvl1pPr>
      <a:lvl2pPr algn="l" rtl="0" eaLnBrk="1" fontAlgn="base" hangingPunct="1">
        <a:spcBef>
          <a:spcPct val="0"/>
        </a:spcBef>
        <a:spcAft>
          <a:spcPct val="0"/>
        </a:spcAft>
        <a:defRPr sz="3200">
          <a:solidFill>
            <a:schemeClr val="bg1"/>
          </a:solidFill>
          <a:latin typeface="Verdana" pitchFamily="34" charset="0"/>
          <a:ea typeface="ＭＳ Ｐゴシック" charset="0"/>
        </a:defRPr>
      </a:lvl2pPr>
      <a:lvl3pPr algn="l" rtl="0" eaLnBrk="1" fontAlgn="base" hangingPunct="1">
        <a:spcBef>
          <a:spcPct val="0"/>
        </a:spcBef>
        <a:spcAft>
          <a:spcPct val="0"/>
        </a:spcAft>
        <a:defRPr sz="3200">
          <a:solidFill>
            <a:schemeClr val="bg1"/>
          </a:solidFill>
          <a:latin typeface="Verdana" pitchFamily="34" charset="0"/>
          <a:ea typeface="ＭＳ Ｐゴシック" charset="0"/>
        </a:defRPr>
      </a:lvl3pPr>
      <a:lvl4pPr algn="l" rtl="0" eaLnBrk="1" fontAlgn="base" hangingPunct="1">
        <a:spcBef>
          <a:spcPct val="0"/>
        </a:spcBef>
        <a:spcAft>
          <a:spcPct val="0"/>
        </a:spcAft>
        <a:defRPr sz="3200">
          <a:solidFill>
            <a:schemeClr val="bg1"/>
          </a:solidFill>
          <a:latin typeface="Verdana" pitchFamily="34" charset="0"/>
          <a:ea typeface="ＭＳ Ｐゴシック" charset="0"/>
        </a:defRPr>
      </a:lvl4pPr>
      <a:lvl5pPr algn="l" rtl="0" eaLnBrk="1" fontAlgn="base" hangingPunct="1">
        <a:spcBef>
          <a:spcPct val="0"/>
        </a:spcBef>
        <a:spcAft>
          <a:spcPct val="0"/>
        </a:spcAft>
        <a:defRPr sz="3200">
          <a:solidFill>
            <a:schemeClr val="bg1"/>
          </a:solidFill>
          <a:latin typeface="Verdana" pitchFamily="34" charset="0"/>
          <a:ea typeface="ＭＳ Ｐゴシック" charset="0"/>
        </a:defRPr>
      </a:lvl5pPr>
      <a:lvl6pPr marL="457200" algn="l" rtl="0" eaLnBrk="1" fontAlgn="base" hangingPunct="1">
        <a:spcBef>
          <a:spcPct val="0"/>
        </a:spcBef>
        <a:spcAft>
          <a:spcPct val="0"/>
        </a:spcAft>
        <a:defRPr sz="3200">
          <a:solidFill>
            <a:schemeClr val="bg1"/>
          </a:solidFill>
          <a:latin typeface="Verdana" pitchFamily="34" charset="0"/>
        </a:defRPr>
      </a:lvl6pPr>
      <a:lvl7pPr marL="914400" algn="l" rtl="0" eaLnBrk="1" fontAlgn="base" hangingPunct="1">
        <a:spcBef>
          <a:spcPct val="0"/>
        </a:spcBef>
        <a:spcAft>
          <a:spcPct val="0"/>
        </a:spcAft>
        <a:defRPr sz="3200">
          <a:solidFill>
            <a:schemeClr val="bg1"/>
          </a:solidFill>
          <a:latin typeface="Verdana" pitchFamily="34" charset="0"/>
        </a:defRPr>
      </a:lvl7pPr>
      <a:lvl8pPr marL="1371600" algn="l" rtl="0" eaLnBrk="1" fontAlgn="base" hangingPunct="1">
        <a:spcBef>
          <a:spcPct val="0"/>
        </a:spcBef>
        <a:spcAft>
          <a:spcPct val="0"/>
        </a:spcAft>
        <a:defRPr sz="3200">
          <a:solidFill>
            <a:schemeClr val="bg1"/>
          </a:solidFill>
          <a:latin typeface="Verdana" pitchFamily="34" charset="0"/>
        </a:defRPr>
      </a:lvl8pPr>
      <a:lvl9pPr marL="1828800" algn="l" rtl="0" eaLnBrk="1" fontAlgn="base" hangingPunct="1">
        <a:spcBef>
          <a:spcPct val="0"/>
        </a:spcBef>
        <a:spcAft>
          <a:spcPct val="0"/>
        </a:spcAft>
        <a:defRPr sz="3200">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charset="0"/>
        <a:buChar char="v"/>
        <a:defRPr sz="2800" b="1">
          <a:solidFill>
            <a:schemeClr val="tx1"/>
          </a:solidFill>
          <a:latin typeface="Arial"/>
          <a:ea typeface="ＭＳ Ｐゴシック" charset="0"/>
          <a:cs typeface="Arial"/>
        </a:defRPr>
      </a:lvl1pPr>
      <a:lvl2pPr marL="742950" indent="-285750" algn="l" rtl="0" eaLnBrk="1" fontAlgn="base" hangingPunct="1">
        <a:spcBef>
          <a:spcPct val="20000"/>
        </a:spcBef>
        <a:spcAft>
          <a:spcPct val="0"/>
        </a:spcAft>
        <a:buClr>
          <a:schemeClr val="accent1"/>
        </a:buClr>
        <a:buFont typeface="Wingdings" charset="0"/>
        <a:buChar char="§"/>
        <a:defRPr sz="2800">
          <a:solidFill>
            <a:schemeClr val="tx1"/>
          </a:solidFill>
          <a:latin typeface="Arial"/>
          <a:ea typeface="ＭＳ Ｐゴシック" charset="0"/>
          <a:cs typeface="Arial"/>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a:ea typeface="ＭＳ Ｐゴシック" charset="0"/>
          <a:cs typeface="Arial"/>
        </a:defRPr>
      </a:lvl3pPr>
      <a:lvl4pPr marL="1600200" indent="-228600" algn="l" rtl="0" eaLnBrk="1" fontAlgn="base" hangingPunct="1">
        <a:spcBef>
          <a:spcPct val="20000"/>
        </a:spcBef>
        <a:spcAft>
          <a:spcPct val="0"/>
        </a:spcAft>
        <a:buChar char="–"/>
        <a:defRPr sz="2000">
          <a:solidFill>
            <a:schemeClr val="tx1"/>
          </a:solidFill>
          <a:latin typeface="Arial"/>
          <a:ea typeface="ＭＳ Ｐゴシック" charset="0"/>
          <a:cs typeface="Arial"/>
        </a:defRPr>
      </a:lvl4pPr>
      <a:lvl5pPr marL="2057400" indent="-228600" algn="l" rtl="0" eaLnBrk="1" fontAlgn="base" hangingPunct="1">
        <a:spcBef>
          <a:spcPct val="20000"/>
        </a:spcBef>
        <a:spcAft>
          <a:spcPct val="0"/>
        </a:spcAft>
        <a:buChar char="»"/>
        <a:defRPr sz="2000">
          <a:solidFill>
            <a:schemeClr val="tx1"/>
          </a:solidFill>
          <a:latin typeface="Arial"/>
          <a:ea typeface="ＭＳ Ｐゴシック" charset="0"/>
          <a:cs typeface="Arial"/>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B1A46B22-90C7-4F29-AD38-0EF324BFB137}"/>
              </a:ext>
            </a:extLst>
          </p:cNvPr>
          <p:cNvSpPr>
            <a:spLocks noGrp="1"/>
          </p:cNvSpPr>
          <p:nvPr>
            <p:ph type="subTitle" idx="1"/>
          </p:nvPr>
        </p:nvSpPr>
        <p:spPr/>
        <p:txBody>
          <a:bodyPr>
            <a:normAutofit/>
          </a:bodyPr>
          <a:lstStyle/>
          <a:p>
            <a:br>
              <a:rPr lang="en-US" dirty="0"/>
            </a:br>
            <a:r>
              <a:rPr lang="en-US" dirty="0"/>
              <a:t>SPU (Shared Processing Unit) Replacement</a:t>
            </a:r>
          </a:p>
          <a:p>
            <a:r>
              <a:rPr lang="en-US" dirty="0"/>
              <a:t> </a:t>
            </a:r>
          </a:p>
        </p:txBody>
      </p:sp>
      <p:sp>
        <p:nvSpPr>
          <p:cNvPr id="2" name="Title 1">
            <a:extLst>
              <a:ext uri="{FF2B5EF4-FFF2-40B4-BE49-F238E27FC236}">
                <a16:creationId xmlns:a16="http://schemas.microsoft.com/office/drawing/2014/main" id="{F727C62E-ECD6-4CAB-BF87-1B936377BA4D}"/>
              </a:ext>
            </a:extLst>
          </p:cNvPr>
          <p:cNvSpPr>
            <a:spLocks noGrp="1"/>
          </p:cNvSpPr>
          <p:nvPr>
            <p:ph type="ctrTitle"/>
          </p:nvPr>
        </p:nvSpPr>
        <p:spPr/>
        <p:txBody>
          <a:bodyPr/>
          <a:lstStyle/>
          <a:p>
            <a:r>
              <a:rPr lang="en-US" dirty="0"/>
              <a:t>BRASS – VICTORY Scenario 1</a:t>
            </a:r>
          </a:p>
        </p:txBody>
      </p:sp>
    </p:spTree>
    <p:extLst>
      <p:ext uri="{BB962C8B-B14F-4D97-AF65-F5344CB8AC3E}">
        <p14:creationId xmlns:p14="http://schemas.microsoft.com/office/powerpoint/2010/main" val="3360481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AFB5D39-BBF1-B642-8CEB-0521DFA45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75" y="848018"/>
            <a:ext cx="6384849" cy="5161963"/>
          </a:xfrm>
          <a:prstGeom prst="rect">
            <a:avLst/>
          </a:prstGeom>
        </p:spPr>
      </p:pic>
      <p:sp>
        <p:nvSpPr>
          <p:cNvPr id="2" name="Title 1">
            <a:extLst>
              <a:ext uri="{FF2B5EF4-FFF2-40B4-BE49-F238E27FC236}">
                <a16:creationId xmlns:a16="http://schemas.microsoft.com/office/drawing/2014/main" id="{BBB77CEE-1996-6745-A2DA-673CDCF19774}"/>
              </a:ext>
            </a:extLst>
          </p:cNvPr>
          <p:cNvSpPr>
            <a:spLocks noGrp="1"/>
          </p:cNvSpPr>
          <p:nvPr>
            <p:ph type="title"/>
          </p:nvPr>
        </p:nvSpPr>
        <p:spPr>
          <a:xfrm>
            <a:off x="838200" y="47519"/>
            <a:ext cx="10515600" cy="997510"/>
          </a:xfrm>
        </p:spPr>
        <p:txBody>
          <a:bodyPr>
            <a:normAutofit/>
          </a:bodyPr>
          <a:lstStyle/>
          <a:p>
            <a:pPr algn="ctr"/>
            <a:r>
              <a:rPr lang="en-US" dirty="0"/>
              <a:t>Initial VCL Representation – Ethernet Interfaces</a:t>
            </a:r>
          </a:p>
        </p:txBody>
      </p:sp>
      <p:sp>
        <p:nvSpPr>
          <p:cNvPr id="16" name="Rectangle 15">
            <a:extLst>
              <a:ext uri="{FF2B5EF4-FFF2-40B4-BE49-F238E27FC236}">
                <a16:creationId xmlns:a16="http://schemas.microsoft.com/office/drawing/2014/main" id="{0D78931B-DAB5-7948-9D84-7A6B10CE3291}"/>
              </a:ext>
            </a:extLst>
          </p:cNvPr>
          <p:cNvSpPr/>
          <p:nvPr/>
        </p:nvSpPr>
        <p:spPr>
          <a:xfrm>
            <a:off x="949193" y="2679530"/>
            <a:ext cx="5342965" cy="3133441"/>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D474685-3674-A34A-87ED-477C80B0FE04}"/>
              </a:ext>
            </a:extLst>
          </p:cNvPr>
          <p:cNvSpPr txBox="1"/>
          <p:nvPr/>
        </p:nvSpPr>
        <p:spPr>
          <a:xfrm>
            <a:off x="6803686" y="2102610"/>
            <a:ext cx="5166639" cy="3416320"/>
          </a:xfrm>
          <a:prstGeom prst="rect">
            <a:avLst/>
          </a:prstGeom>
          <a:noFill/>
          <a:ln w="31750">
            <a:solidFill>
              <a:srgbClr val="00B050"/>
            </a:solidFill>
          </a:ln>
        </p:spPr>
        <p:txBody>
          <a:bodyPr wrap="square" rtlCol="0">
            <a:spAutoFit/>
          </a:bodyPr>
          <a:lstStyle/>
          <a:p>
            <a:r>
              <a:rPr lang="en-US" dirty="0"/>
              <a:t>Describes the ethernet interfaces of the SPU. Ethernet interfaces are reportable in VICTORY, meaning they cannot be configured through the VCL.</a:t>
            </a:r>
          </a:p>
          <a:p>
            <a:endParaRPr lang="en-US" dirty="0"/>
          </a:p>
          <a:p>
            <a:r>
              <a:rPr lang="en-US" dirty="0"/>
              <a:t>Ethernet interfaces are obtained from the system settings of the SPU. </a:t>
            </a:r>
          </a:p>
          <a:p>
            <a:endParaRPr lang="en-US" dirty="0"/>
          </a:p>
          <a:p>
            <a:r>
              <a:rPr lang="en-US" dirty="0"/>
              <a:t>When an SPU gets switched out, the ethernet interface information must be manually updated inside the VCL to reflect the network settings of the new SPU.</a:t>
            </a:r>
          </a:p>
          <a:p>
            <a:endParaRPr lang="en-US" dirty="0"/>
          </a:p>
        </p:txBody>
      </p:sp>
    </p:spTree>
    <p:extLst>
      <p:ext uri="{BB962C8B-B14F-4D97-AF65-F5344CB8AC3E}">
        <p14:creationId xmlns:p14="http://schemas.microsoft.com/office/powerpoint/2010/main" val="2229275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75C7F7E2-B796-0E41-BC33-410DF5078255}"/>
              </a:ext>
            </a:extLst>
          </p:cNvPr>
          <p:cNvCxnSpPr>
            <a:cxnSpLocks/>
          </p:cNvCxnSpPr>
          <p:nvPr/>
        </p:nvCxnSpPr>
        <p:spPr>
          <a:xfrm>
            <a:off x="556848" y="6231321"/>
            <a:ext cx="7087769"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FC6294E-9D22-2F42-82DA-373446041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848" y="5662045"/>
            <a:ext cx="5016500" cy="254000"/>
          </a:xfrm>
          <a:prstGeom prst="rect">
            <a:avLst/>
          </a:prstGeom>
        </p:spPr>
      </p:pic>
      <p:pic>
        <p:nvPicPr>
          <p:cNvPr id="5" name="Picture 4">
            <a:extLst>
              <a:ext uri="{FF2B5EF4-FFF2-40B4-BE49-F238E27FC236}">
                <a16:creationId xmlns:a16="http://schemas.microsoft.com/office/drawing/2014/main" id="{1BEF0705-FDC8-694F-94FE-72DDC0F66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19" y="989163"/>
            <a:ext cx="7505700" cy="4686300"/>
          </a:xfrm>
          <a:prstGeom prst="rect">
            <a:avLst/>
          </a:prstGeom>
        </p:spPr>
      </p:pic>
      <p:sp>
        <p:nvSpPr>
          <p:cNvPr id="2" name="Title 1">
            <a:extLst>
              <a:ext uri="{FF2B5EF4-FFF2-40B4-BE49-F238E27FC236}">
                <a16:creationId xmlns:a16="http://schemas.microsoft.com/office/drawing/2014/main" id="{BBB77CEE-1996-6745-A2DA-673CDCF19774}"/>
              </a:ext>
            </a:extLst>
          </p:cNvPr>
          <p:cNvSpPr>
            <a:spLocks noGrp="1"/>
          </p:cNvSpPr>
          <p:nvPr>
            <p:ph type="title"/>
          </p:nvPr>
        </p:nvSpPr>
        <p:spPr>
          <a:xfrm>
            <a:off x="833084" y="-98551"/>
            <a:ext cx="10515600" cy="997510"/>
          </a:xfrm>
        </p:spPr>
        <p:txBody>
          <a:bodyPr>
            <a:normAutofit/>
          </a:bodyPr>
          <a:lstStyle/>
          <a:p>
            <a:pPr algn="ctr"/>
            <a:r>
              <a:rPr lang="en-US" dirty="0"/>
              <a:t>Initial VCL Representation - Services</a:t>
            </a:r>
          </a:p>
        </p:txBody>
      </p:sp>
      <p:sp>
        <p:nvSpPr>
          <p:cNvPr id="16" name="Rectangle 15">
            <a:extLst>
              <a:ext uri="{FF2B5EF4-FFF2-40B4-BE49-F238E27FC236}">
                <a16:creationId xmlns:a16="http://schemas.microsoft.com/office/drawing/2014/main" id="{0D78931B-DAB5-7948-9D84-7A6B10CE3291}"/>
              </a:ext>
            </a:extLst>
          </p:cNvPr>
          <p:cNvSpPr/>
          <p:nvPr/>
        </p:nvSpPr>
        <p:spPr>
          <a:xfrm>
            <a:off x="556848" y="1162106"/>
            <a:ext cx="6986952" cy="4286193"/>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D474685-3674-A34A-87ED-477C80B0FE04}"/>
              </a:ext>
            </a:extLst>
          </p:cNvPr>
          <p:cNvSpPr txBox="1"/>
          <p:nvPr/>
        </p:nvSpPr>
        <p:spPr>
          <a:xfrm>
            <a:off x="7644618" y="1162106"/>
            <a:ext cx="4387011" cy="923330"/>
          </a:xfrm>
          <a:prstGeom prst="rect">
            <a:avLst/>
          </a:prstGeom>
          <a:noFill/>
          <a:ln w="31750">
            <a:solidFill>
              <a:srgbClr val="00B050"/>
            </a:solidFill>
          </a:ln>
        </p:spPr>
        <p:txBody>
          <a:bodyPr wrap="square" rtlCol="0">
            <a:spAutoFit/>
          </a:bodyPr>
          <a:lstStyle/>
          <a:p>
            <a:r>
              <a:rPr lang="en-US" dirty="0"/>
              <a:t>The SPU SOAP Component portion of the VCL provides a list of VICTORY services installed on the SPU.</a:t>
            </a:r>
          </a:p>
        </p:txBody>
      </p:sp>
      <p:sp>
        <p:nvSpPr>
          <p:cNvPr id="28" name="TextBox 27">
            <a:extLst>
              <a:ext uri="{FF2B5EF4-FFF2-40B4-BE49-F238E27FC236}">
                <a16:creationId xmlns:a16="http://schemas.microsoft.com/office/drawing/2014/main" id="{91224593-9438-2249-A7F6-92925D207700}"/>
              </a:ext>
            </a:extLst>
          </p:cNvPr>
          <p:cNvSpPr txBox="1"/>
          <p:nvPr/>
        </p:nvSpPr>
        <p:spPr>
          <a:xfrm>
            <a:off x="7644617" y="2152331"/>
            <a:ext cx="4387012" cy="646331"/>
          </a:xfrm>
          <a:prstGeom prst="rect">
            <a:avLst/>
          </a:prstGeom>
          <a:noFill/>
          <a:ln w="31750">
            <a:solidFill>
              <a:srgbClr val="FF0000"/>
            </a:solidFill>
          </a:ln>
        </p:spPr>
        <p:txBody>
          <a:bodyPr wrap="square" rtlCol="0">
            <a:spAutoFit/>
          </a:bodyPr>
          <a:lstStyle/>
          <a:p>
            <a:r>
              <a:rPr lang="en-US" dirty="0"/>
              <a:t>Each VICTORY service implements one or more VICTORY component types.</a:t>
            </a:r>
          </a:p>
        </p:txBody>
      </p:sp>
      <p:sp>
        <p:nvSpPr>
          <p:cNvPr id="29" name="Rectangle 28">
            <a:extLst>
              <a:ext uri="{FF2B5EF4-FFF2-40B4-BE49-F238E27FC236}">
                <a16:creationId xmlns:a16="http://schemas.microsoft.com/office/drawing/2014/main" id="{3FD6ECAC-BA5F-F540-9802-7C50B29DA8E4}"/>
              </a:ext>
            </a:extLst>
          </p:cNvPr>
          <p:cNvSpPr/>
          <p:nvPr/>
        </p:nvSpPr>
        <p:spPr>
          <a:xfrm>
            <a:off x="1313535" y="1981200"/>
            <a:ext cx="5606378" cy="12573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5922BD-EA83-E546-BAF0-FABCD202A12C}"/>
              </a:ext>
            </a:extLst>
          </p:cNvPr>
          <p:cNvSpPr/>
          <p:nvPr/>
        </p:nvSpPr>
        <p:spPr>
          <a:xfrm>
            <a:off x="1313535" y="4062427"/>
            <a:ext cx="6230265" cy="117632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DD1D252C-CEEC-9541-86D4-5F0E0F768E8F}"/>
              </a:ext>
            </a:extLst>
          </p:cNvPr>
          <p:cNvCxnSpPr>
            <a:cxnSpLocks/>
          </p:cNvCxnSpPr>
          <p:nvPr/>
        </p:nvCxnSpPr>
        <p:spPr>
          <a:xfrm>
            <a:off x="556848" y="5662045"/>
            <a:ext cx="7087769"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8B489C9-F927-A447-9349-6F83A9A10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848" y="5947726"/>
            <a:ext cx="6286500" cy="279400"/>
          </a:xfrm>
          <a:prstGeom prst="rect">
            <a:avLst/>
          </a:prstGeom>
        </p:spPr>
      </p:pic>
      <p:cxnSp>
        <p:nvCxnSpPr>
          <p:cNvPr id="26" name="Straight Connector 25">
            <a:extLst>
              <a:ext uri="{FF2B5EF4-FFF2-40B4-BE49-F238E27FC236}">
                <a16:creationId xmlns:a16="http://schemas.microsoft.com/office/drawing/2014/main" id="{8B818435-B8FE-A846-8E5D-67952F395773}"/>
              </a:ext>
            </a:extLst>
          </p:cNvPr>
          <p:cNvCxnSpPr>
            <a:cxnSpLocks/>
          </p:cNvCxnSpPr>
          <p:nvPr/>
        </p:nvCxnSpPr>
        <p:spPr>
          <a:xfrm>
            <a:off x="556848" y="5916045"/>
            <a:ext cx="7087769" cy="31681"/>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3AB31BC-86CC-204E-AE06-7BB0F5E3540B}"/>
              </a:ext>
            </a:extLst>
          </p:cNvPr>
          <p:cNvSpPr txBox="1"/>
          <p:nvPr/>
        </p:nvSpPr>
        <p:spPr>
          <a:xfrm>
            <a:off x="7644617" y="2903834"/>
            <a:ext cx="4387012" cy="1477328"/>
          </a:xfrm>
          <a:prstGeom prst="rect">
            <a:avLst/>
          </a:prstGeom>
          <a:noFill/>
          <a:ln w="31750">
            <a:solidFill>
              <a:srgbClr val="FFC000"/>
            </a:solidFill>
          </a:ln>
        </p:spPr>
        <p:txBody>
          <a:bodyPr wrap="square" rtlCol="0">
            <a:spAutoFit/>
          </a:bodyPr>
          <a:lstStyle/>
          <a:p>
            <a:r>
              <a:rPr lang="en-US" dirty="0"/>
              <a:t>The </a:t>
            </a:r>
            <a:r>
              <a:rPr lang="en-US" dirty="0" err="1"/>
              <a:t>uniqueName</a:t>
            </a:r>
            <a:r>
              <a:rPr lang="en-US" dirty="0"/>
              <a:t> configuration item inside the </a:t>
            </a:r>
            <a:r>
              <a:rPr lang="en-US" dirty="0" err="1"/>
              <a:t>victoryComponentType</a:t>
            </a:r>
            <a:r>
              <a:rPr lang="en-US" dirty="0"/>
              <a:t> configuration group represents the unique name of the VICTORY component type defined inside the VCL.</a:t>
            </a:r>
          </a:p>
        </p:txBody>
      </p:sp>
      <p:sp>
        <p:nvSpPr>
          <p:cNvPr id="33" name="Rectangle 32">
            <a:extLst>
              <a:ext uri="{FF2B5EF4-FFF2-40B4-BE49-F238E27FC236}">
                <a16:creationId xmlns:a16="http://schemas.microsoft.com/office/drawing/2014/main" id="{824703BC-D436-8D42-833F-76BC94C064AA}"/>
              </a:ext>
            </a:extLst>
          </p:cNvPr>
          <p:cNvSpPr/>
          <p:nvPr/>
        </p:nvSpPr>
        <p:spPr>
          <a:xfrm>
            <a:off x="556847" y="5710690"/>
            <a:ext cx="6363065" cy="516436"/>
          </a:xfrm>
          <a:prstGeom prst="rect">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320F41C-CCF1-E74D-B8DC-D5104CCDBB3F}"/>
              </a:ext>
            </a:extLst>
          </p:cNvPr>
          <p:cNvSpPr/>
          <p:nvPr/>
        </p:nvSpPr>
        <p:spPr>
          <a:xfrm>
            <a:off x="2057400" y="2388274"/>
            <a:ext cx="4824230" cy="240626"/>
          </a:xfrm>
          <a:prstGeom prst="rect">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D756922-A3C5-FF4E-A2DC-1B019C8422A5}"/>
              </a:ext>
            </a:extLst>
          </p:cNvPr>
          <p:cNvSpPr/>
          <p:nvPr/>
        </p:nvSpPr>
        <p:spPr>
          <a:xfrm>
            <a:off x="2057582" y="4437468"/>
            <a:ext cx="5448118" cy="237826"/>
          </a:xfrm>
          <a:prstGeom prst="rect">
            <a:avLst/>
          </a:prstGeom>
          <a:no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1796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43DF1F-33BC-6943-9B37-33B9D4E26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1" y="947302"/>
            <a:ext cx="6044663" cy="5415748"/>
          </a:xfrm>
          <a:prstGeom prst="rect">
            <a:avLst/>
          </a:prstGeom>
        </p:spPr>
      </p:pic>
      <p:sp>
        <p:nvSpPr>
          <p:cNvPr id="2" name="Title 1">
            <a:extLst>
              <a:ext uri="{FF2B5EF4-FFF2-40B4-BE49-F238E27FC236}">
                <a16:creationId xmlns:a16="http://schemas.microsoft.com/office/drawing/2014/main" id="{BBB77CEE-1996-6745-A2DA-673CDCF19774}"/>
              </a:ext>
            </a:extLst>
          </p:cNvPr>
          <p:cNvSpPr>
            <a:spLocks noGrp="1"/>
          </p:cNvSpPr>
          <p:nvPr>
            <p:ph type="title"/>
          </p:nvPr>
        </p:nvSpPr>
        <p:spPr>
          <a:xfrm>
            <a:off x="818796" y="89721"/>
            <a:ext cx="10515600" cy="997510"/>
          </a:xfrm>
        </p:spPr>
        <p:txBody>
          <a:bodyPr>
            <a:normAutofit/>
          </a:bodyPr>
          <a:lstStyle/>
          <a:p>
            <a:pPr algn="ctr"/>
            <a:r>
              <a:rPr lang="en-US" dirty="0"/>
              <a:t>Initial VCL Representation - URIs</a:t>
            </a:r>
          </a:p>
        </p:txBody>
      </p:sp>
      <p:sp>
        <p:nvSpPr>
          <p:cNvPr id="17" name="TextBox 16">
            <a:extLst>
              <a:ext uri="{FF2B5EF4-FFF2-40B4-BE49-F238E27FC236}">
                <a16:creationId xmlns:a16="http://schemas.microsoft.com/office/drawing/2014/main" id="{6D474685-3674-A34A-87ED-477C80B0FE04}"/>
              </a:ext>
            </a:extLst>
          </p:cNvPr>
          <p:cNvSpPr txBox="1"/>
          <p:nvPr/>
        </p:nvSpPr>
        <p:spPr>
          <a:xfrm>
            <a:off x="6202192" y="910583"/>
            <a:ext cx="5805928" cy="4524315"/>
          </a:xfrm>
          <a:prstGeom prst="rect">
            <a:avLst/>
          </a:prstGeom>
          <a:noFill/>
          <a:ln w="31750">
            <a:solidFill>
              <a:srgbClr val="00B050"/>
            </a:solidFill>
          </a:ln>
        </p:spPr>
        <p:txBody>
          <a:bodyPr wrap="square" rtlCol="0">
            <a:spAutoFit/>
          </a:bodyPr>
          <a:lstStyle/>
          <a:p>
            <a:r>
              <a:rPr lang="en-US" dirty="0"/>
              <a:t>Each SOAP component contains a list of ports, where each point is an endpoint used for communicating with a specific SOAP component of a VICTORY service. </a:t>
            </a:r>
          </a:p>
          <a:p>
            <a:endParaRPr lang="en-US" dirty="0"/>
          </a:p>
          <a:p>
            <a:r>
              <a:rPr lang="en-US" dirty="0"/>
              <a:t>Ports are reportable in VICTORY, meaning they cannot be configured through the VCL.</a:t>
            </a:r>
          </a:p>
          <a:p>
            <a:endParaRPr lang="en-US" dirty="0"/>
          </a:p>
          <a:p>
            <a:r>
              <a:rPr lang="en-US" dirty="0"/>
              <a:t>VICTORY defines endpoints as URIs. Each URI contains a host and a port. If changing the SPU causes the host and/or port to change, the URI of every port inside the SPU component type portion of the VCL must be manually updated to reflect the new host and/or port.</a:t>
            </a:r>
          </a:p>
          <a:p>
            <a:endParaRPr lang="en-US" dirty="0"/>
          </a:p>
          <a:p>
            <a:r>
              <a:rPr lang="en-US" dirty="0"/>
              <a:t>Note the example to the left only shows a subset of the ports inside the SPU component type. </a:t>
            </a:r>
          </a:p>
        </p:txBody>
      </p:sp>
      <p:sp>
        <p:nvSpPr>
          <p:cNvPr id="25" name="Rectangle 24">
            <a:extLst>
              <a:ext uri="{FF2B5EF4-FFF2-40B4-BE49-F238E27FC236}">
                <a16:creationId xmlns:a16="http://schemas.microsoft.com/office/drawing/2014/main" id="{F92857ED-F270-B647-9E43-1FD35002BE9D}"/>
              </a:ext>
            </a:extLst>
          </p:cNvPr>
          <p:cNvSpPr/>
          <p:nvPr/>
        </p:nvSpPr>
        <p:spPr>
          <a:xfrm>
            <a:off x="506203" y="1679132"/>
            <a:ext cx="5627543" cy="810657"/>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27DF239-480A-2E41-8A5A-BCF1E997149E}"/>
              </a:ext>
            </a:extLst>
          </p:cNvPr>
          <p:cNvSpPr/>
          <p:nvPr/>
        </p:nvSpPr>
        <p:spPr>
          <a:xfrm>
            <a:off x="305570" y="3799761"/>
            <a:ext cx="5627543" cy="810657"/>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D2BBE1E-2651-D04F-9771-E043C6752ECC}"/>
              </a:ext>
            </a:extLst>
          </p:cNvPr>
          <p:cNvSpPr/>
          <p:nvPr/>
        </p:nvSpPr>
        <p:spPr>
          <a:xfrm>
            <a:off x="682152" y="5618881"/>
            <a:ext cx="4327998" cy="54397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A9F42768-1D77-AE49-9518-1D3AE0B206C1}"/>
              </a:ext>
            </a:extLst>
          </p:cNvPr>
          <p:cNvCxnSpPr>
            <a:cxnSpLocks/>
          </p:cNvCxnSpPr>
          <p:nvPr/>
        </p:nvCxnSpPr>
        <p:spPr>
          <a:xfrm>
            <a:off x="74593" y="1412806"/>
            <a:ext cx="60670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3AFCDF7-284E-EA49-BCB6-5996A14F1919}"/>
              </a:ext>
            </a:extLst>
          </p:cNvPr>
          <p:cNvCxnSpPr>
            <a:cxnSpLocks/>
          </p:cNvCxnSpPr>
          <p:nvPr/>
        </p:nvCxnSpPr>
        <p:spPr>
          <a:xfrm>
            <a:off x="74593" y="1584256"/>
            <a:ext cx="60670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A11FEC-CE7A-7946-B221-C58E16104F77}"/>
              </a:ext>
            </a:extLst>
          </p:cNvPr>
          <p:cNvCxnSpPr>
            <a:cxnSpLocks/>
          </p:cNvCxnSpPr>
          <p:nvPr/>
        </p:nvCxnSpPr>
        <p:spPr>
          <a:xfrm>
            <a:off x="97016" y="3514386"/>
            <a:ext cx="60670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407C791-39F6-EC41-9C9A-AF60FBF4785A}"/>
              </a:ext>
            </a:extLst>
          </p:cNvPr>
          <p:cNvCxnSpPr>
            <a:cxnSpLocks/>
          </p:cNvCxnSpPr>
          <p:nvPr/>
        </p:nvCxnSpPr>
        <p:spPr>
          <a:xfrm>
            <a:off x="97016" y="3655176"/>
            <a:ext cx="6067081"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44AD68-291B-8141-8173-69233EE3DBA8}"/>
              </a:ext>
            </a:extLst>
          </p:cNvPr>
          <p:cNvSpPr txBox="1"/>
          <p:nvPr/>
        </p:nvSpPr>
        <p:spPr>
          <a:xfrm>
            <a:off x="6202192" y="5479203"/>
            <a:ext cx="5805928" cy="923330"/>
          </a:xfrm>
          <a:prstGeom prst="rect">
            <a:avLst/>
          </a:prstGeom>
          <a:noFill/>
          <a:ln w="31750">
            <a:solidFill>
              <a:srgbClr val="FF0000"/>
            </a:solidFill>
          </a:ln>
        </p:spPr>
        <p:txBody>
          <a:bodyPr wrap="square" rtlCol="0">
            <a:spAutoFit/>
          </a:bodyPr>
          <a:lstStyle/>
          <a:p>
            <a:r>
              <a:rPr lang="en-US" dirty="0"/>
              <a:t>Syslog health publishing messages are sent via multicast addresses. These shouldn’t have to be updated when an SPU is changed</a:t>
            </a:r>
          </a:p>
        </p:txBody>
      </p:sp>
    </p:spTree>
    <p:extLst>
      <p:ext uri="{BB962C8B-B14F-4D97-AF65-F5344CB8AC3E}">
        <p14:creationId xmlns:p14="http://schemas.microsoft.com/office/powerpoint/2010/main" val="1136264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381DE2-F1FC-754C-AB6D-0E2C8F075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95" y="1032847"/>
            <a:ext cx="5700680" cy="1931268"/>
          </a:xfrm>
          <a:prstGeom prst="rect">
            <a:avLst/>
          </a:prstGeom>
        </p:spPr>
      </p:pic>
      <p:pic>
        <p:nvPicPr>
          <p:cNvPr id="5" name="Picture 4">
            <a:extLst>
              <a:ext uri="{FF2B5EF4-FFF2-40B4-BE49-F238E27FC236}">
                <a16:creationId xmlns:a16="http://schemas.microsoft.com/office/drawing/2014/main" id="{96AAFDAA-7C60-1846-89D4-269B204C46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494" y="2943556"/>
            <a:ext cx="5700681" cy="1775241"/>
          </a:xfrm>
          <a:prstGeom prst="rect">
            <a:avLst/>
          </a:prstGeom>
        </p:spPr>
      </p:pic>
      <p:sp>
        <p:nvSpPr>
          <p:cNvPr id="2" name="Title 1">
            <a:extLst>
              <a:ext uri="{FF2B5EF4-FFF2-40B4-BE49-F238E27FC236}">
                <a16:creationId xmlns:a16="http://schemas.microsoft.com/office/drawing/2014/main" id="{BBB77CEE-1996-6745-A2DA-673CDCF19774}"/>
              </a:ext>
            </a:extLst>
          </p:cNvPr>
          <p:cNvSpPr>
            <a:spLocks noGrp="1"/>
          </p:cNvSpPr>
          <p:nvPr>
            <p:ph type="title"/>
          </p:nvPr>
        </p:nvSpPr>
        <p:spPr>
          <a:xfrm>
            <a:off x="818796" y="89721"/>
            <a:ext cx="10515600" cy="997510"/>
          </a:xfrm>
        </p:spPr>
        <p:txBody>
          <a:bodyPr>
            <a:normAutofit/>
          </a:bodyPr>
          <a:lstStyle/>
          <a:p>
            <a:pPr algn="ctr"/>
            <a:r>
              <a:rPr lang="en-US" dirty="0"/>
              <a:t>Initial VCL Representation – URIs Cont.</a:t>
            </a:r>
          </a:p>
        </p:txBody>
      </p:sp>
      <p:sp>
        <p:nvSpPr>
          <p:cNvPr id="17" name="TextBox 16">
            <a:extLst>
              <a:ext uri="{FF2B5EF4-FFF2-40B4-BE49-F238E27FC236}">
                <a16:creationId xmlns:a16="http://schemas.microsoft.com/office/drawing/2014/main" id="{6D474685-3674-A34A-87ED-477C80B0FE04}"/>
              </a:ext>
            </a:extLst>
          </p:cNvPr>
          <p:cNvSpPr txBox="1"/>
          <p:nvPr/>
        </p:nvSpPr>
        <p:spPr>
          <a:xfrm>
            <a:off x="6634898" y="1029030"/>
            <a:ext cx="5373222" cy="3493264"/>
          </a:xfrm>
          <a:prstGeom prst="rect">
            <a:avLst/>
          </a:prstGeom>
          <a:noFill/>
          <a:ln w="31750">
            <a:solidFill>
              <a:srgbClr val="00B050"/>
            </a:solidFill>
          </a:ln>
        </p:spPr>
        <p:txBody>
          <a:bodyPr wrap="square" rtlCol="0">
            <a:spAutoFit/>
          </a:bodyPr>
          <a:lstStyle/>
          <a:p>
            <a:r>
              <a:rPr lang="en-US" sz="1700" dirty="0"/>
              <a:t>In addition to the URIs inside the SPU component type, all URIs inside VICTORY component types installed on the SPU being added must be updated to reflect the new IP address.</a:t>
            </a:r>
          </a:p>
          <a:p>
            <a:endParaRPr lang="en-US" sz="1700" dirty="0"/>
          </a:p>
          <a:p>
            <a:r>
              <a:rPr lang="en-US" sz="1700" dirty="0"/>
              <a:t>In this scenario, the SPU being added has the Data Logger and Electronic Warfare component types installed on the SPU, so the URIs will need to be updated accordingly.</a:t>
            </a:r>
          </a:p>
          <a:p>
            <a:endParaRPr lang="en-US" sz="1700" dirty="0"/>
          </a:p>
          <a:p>
            <a:r>
              <a:rPr lang="en-US" sz="1700" dirty="0"/>
              <a:t>Note the example to the left only shows a subset of the ports inside the Data Logger and Electronic Warfare component types. </a:t>
            </a:r>
          </a:p>
        </p:txBody>
      </p:sp>
      <p:sp>
        <p:nvSpPr>
          <p:cNvPr id="16" name="Rectangle 15">
            <a:extLst>
              <a:ext uri="{FF2B5EF4-FFF2-40B4-BE49-F238E27FC236}">
                <a16:creationId xmlns:a16="http://schemas.microsoft.com/office/drawing/2014/main" id="{E88CD02B-90B3-0A42-B762-3B04890431EC}"/>
              </a:ext>
            </a:extLst>
          </p:cNvPr>
          <p:cNvSpPr/>
          <p:nvPr/>
        </p:nvSpPr>
        <p:spPr>
          <a:xfrm>
            <a:off x="260492" y="1032848"/>
            <a:ext cx="5816104" cy="3555351"/>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B232AE8-393F-4646-BB4F-D6AC50C7965F}"/>
              </a:ext>
            </a:extLst>
          </p:cNvPr>
          <p:cNvSpPr txBox="1"/>
          <p:nvPr/>
        </p:nvSpPr>
        <p:spPr>
          <a:xfrm>
            <a:off x="6634898" y="4588199"/>
            <a:ext cx="5373222" cy="1661993"/>
          </a:xfrm>
          <a:prstGeom prst="rect">
            <a:avLst/>
          </a:prstGeom>
          <a:noFill/>
          <a:ln w="31750">
            <a:solidFill>
              <a:srgbClr val="FF0000"/>
            </a:solidFill>
          </a:ln>
        </p:spPr>
        <p:txBody>
          <a:bodyPr wrap="square" rtlCol="0">
            <a:spAutoFit/>
          </a:bodyPr>
          <a:lstStyle/>
          <a:p>
            <a:r>
              <a:rPr lang="en-US" sz="1700" dirty="0"/>
              <a:t>Some vehicle networks will contain more than one SPU. All services running on an SPU not being changed should not be modified. In this scenario, there’s a second SPU running Position, Orientation, Direction of Travel, and GPS services. Those configurations should stay the same in the VCL.</a:t>
            </a:r>
          </a:p>
        </p:txBody>
      </p:sp>
      <p:pic>
        <p:nvPicPr>
          <p:cNvPr id="10" name="Picture 9">
            <a:extLst>
              <a:ext uri="{FF2B5EF4-FFF2-40B4-BE49-F238E27FC236}">
                <a16:creationId xmlns:a16="http://schemas.microsoft.com/office/drawing/2014/main" id="{B87FFA9F-D293-454C-A542-355F0F741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493" y="4700136"/>
            <a:ext cx="5700681" cy="1695167"/>
          </a:xfrm>
          <a:prstGeom prst="rect">
            <a:avLst/>
          </a:prstGeom>
        </p:spPr>
      </p:pic>
      <p:sp>
        <p:nvSpPr>
          <p:cNvPr id="22" name="Rectangle 21">
            <a:extLst>
              <a:ext uri="{FF2B5EF4-FFF2-40B4-BE49-F238E27FC236}">
                <a16:creationId xmlns:a16="http://schemas.microsoft.com/office/drawing/2014/main" id="{F9E90349-FB1C-1B4E-AA2E-CFC7FAF567F4}"/>
              </a:ext>
            </a:extLst>
          </p:cNvPr>
          <p:cNvSpPr/>
          <p:nvPr/>
        </p:nvSpPr>
        <p:spPr>
          <a:xfrm>
            <a:off x="260493" y="4700137"/>
            <a:ext cx="5816103" cy="169516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1561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077505-909B-2E45-BB08-ED945235AB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20" y="2370903"/>
            <a:ext cx="6773014" cy="2719293"/>
          </a:xfrm>
          <a:prstGeom prst="rect">
            <a:avLst/>
          </a:prstGeom>
        </p:spPr>
      </p:pic>
      <p:sp>
        <p:nvSpPr>
          <p:cNvPr id="2" name="Title 1">
            <a:extLst>
              <a:ext uri="{FF2B5EF4-FFF2-40B4-BE49-F238E27FC236}">
                <a16:creationId xmlns:a16="http://schemas.microsoft.com/office/drawing/2014/main" id="{BBB77CEE-1996-6745-A2DA-673CDCF19774}"/>
              </a:ext>
            </a:extLst>
          </p:cNvPr>
          <p:cNvSpPr>
            <a:spLocks noGrp="1"/>
          </p:cNvSpPr>
          <p:nvPr>
            <p:ph type="title"/>
          </p:nvPr>
        </p:nvSpPr>
        <p:spPr>
          <a:xfrm>
            <a:off x="474662" y="484951"/>
            <a:ext cx="10810343" cy="814750"/>
          </a:xfrm>
        </p:spPr>
        <p:txBody>
          <a:bodyPr>
            <a:noAutofit/>
          </a:bodyPr>
          <a:lstStyle/>
          <a:p>
            <a:pPr algn="ctr"/>
            <a:r>
              <a:rPr lang="en-US" dirty="0"/>
              <a:t>Initial VCL Representation – Data Logger Max Log Size</a:t>
            </a:r>
          </a:p>
        </p:txBody>
      </p:sp>
      <p:sp>
        <p:nvSpPr>
          <p:cNvPr id="16" name="Rectangle 15">
            <a:extLst>
              <a:ext uri="{FF2B5EF4-FFF2-40B4-BE49-F238E27FC236}">
                <a16:creationId xmlns:a16="http://schemas.microsoft.com/office/drawing/2014/main" id="{0D78931B-DAB5-7948-9D84-7A6B10CE3291}"/>
              </a:ext>
            </a:extLst>
          </p:cNvPr>
          <p:cNvSpPr/>
          <p:nvPr/>
        </p:nvSpPr>
        <p:spPr>
          <a:xfrm>
            <a:off x="474662" y="3908612"/>
            <a:ext cx="5709910" cy="681317"/>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D474685-3674-A34A-87ED-477C80B0FE04}"/>
              </a:ext>
            </a:extLst>
          </p:cNvPr>
          <p:cNvSpPr txBox="1"/>
          <p:nvPr/>
        </p:nvSpPr>
        <p:spPr>
          <a:xfrm>
            <a:off x="6893734" y="1299701"/>
            <a:ext cx="4869442" cy="5078313"/>
          </a:xfrm>
          <a:prstGeom prst="rect">
            <a:avLst/>
          </a:prstGeom>
          <a:noFill/>
          <a:ln w="31750">
            <a:solidFill>
              <a:srgbClr val="00B050"/>
            </a:solidFill>
          </a:ln>
        </p:spPr>
        <p:txBody>
          <a:bodyPr wrap="square" rtlCol="0">
            <a:spAutoFit/>
          </a:bodyPr>
          <a:lstStyle/>
          <a:p>
            <a:r>
              <a:rPr lang="en-US" dirty="0"/>
              <a:t>The Data Logger VICTORY component type allows for VICTORY Data and Health messages to be stored in a log file.</a:t>
            </a:r>
          </a:p>
          <a:p>
            <a:endParaRPr lang="en-US" dirty="0"/>
          </a:p>
          <a:p>
            <a:r>
              <a:rPr lang="en-US" dirty="0"/>
              <a:t>The VCL contains the maximum log size of the Data Logger.</a:t>
            </a:r>
          </a:p>
          <a:p>
            <a:endParaRPr lang="en-US" dirty="0"/>
          </a:p>
          <a:p>
            <a:r>
              <a:rPr lang="en-US" dirty="0"/>
              <a:t>Maximum log size is mutable in VICTORY, meaning it can be configured through the VCL.</a:t>
            </a:r>
          </a:p>
          <a:p>
            <a:endParaRPr lang="en-US" dirty="0"/>
          </a:p>
          <a:p>
            <a:r>
              <a:rPr lang="en-US" dirty="0"/>
              <a:t>If changing the SPU results in a smaller disk space (an Arm processor, for example), the maximum log size of the data logger may need to be adjusted accordingly. </a:t>
            </a:r>
          </a:p>
          <a:p>
            <a:endParaRPr lang="en-US" dirty="0"/>
          </a:p>
          <a:p>
            <a:r>
              <a:rPr lang="en-US" dirty="0"/>
              <a:t>When the maximum log size is updated, the new value takes effect immediately.</a:t>
            </a:r>
          </a:p>
        </p:txBody>
      </p:sp>
      <p:cxnSp>
        <p:nvCxnSpPr>
          <p:cNvPr id="40" name="Straight Connector 39">
            <a:extLst>
              <a:ext uri="{FF2B5EF4-FFF2-40B4-BE49-F238E27FC236}">
                <a16:creationId xmlns:a16="http://schemas.microsoft.com/office/drawing/2014/main" id="{5F7C74BC-304F-B347-95FD-441D25EA07FF}"/>
              </a:ext>
            </a:extLst>
          </p:cNvPr>
          <p:cNvCxnSpPr>
            <a:cxnSpLocks/>
          </p:cNvCxnSpPr>
          <p:nvPr/>
        </p:nvCxnSpPr>
        <p:spPr>
          <a:xfrm>
            <a:off x="138649" y="4912940"/>
            <a:ext cx="63623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D9C39FD-A6BC-5643-A186-AAE4FB72429D}"/>
              </a:ext>
            </a:extLst>
          </p:cNvPr>
          <p:cNvCxnSpPr>
            <a:cxnSpLocks/>
          </p:cNvCxnSpPr>
          <p:nvPr/>
        </p:nvCxnSpPr>
        <p:spPr>
          <a:xfrm>
            <a:off x="138649" y="4746481"/>
            <a:ext cx="63623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C592C0-1703-3F4D-B3DD-6860BFACBD60}"/>
              </a:ext>
            </a:extLst>
          </p:cNvPr>
          <p:cNvCxnSpPr>
            <a:cxnSpLocks/>
          </p:cNvCxnSpPr>
          <p:nvPr/>
        </p:nvCxnSpPr>
        <p:spPr>
          <a:xfrm>
            <a:off x="138649" y="4599175"/>
            <a:ext cx="636232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816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06AA95-33C7-7242-ADA4-D7845314D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 y="1076379"/>
            <a:ext cx="6866966" cy="5259037"/>
          </a:xfrm>
          <a:prstGeom prst="rect">
            <a:avLst/>
          </a:prstGeom>
        </p:spPr>
      </p:pic>
      <p:sp>
        <p:nvSpPr>
          <p:cNvPr id="2" name="Title 1">
            <a:extLst>
              <a:ext uri="{FF2B5EF4-FFF2-40B4-BE49-F238E27FC236}">
                <a16:creationId xmlns:a16="http://schemas.microsoft.com/office/drawing/2014/main" id="{BBB77CEE-1996-6745-A2DA-673CDCF19774}"/>
              </a:ext>
            </a:extLst>
          </p:cNvPr>
          <p:cNvSpPr>
            <a:spLocks noGrp="1"/>
          </p:cNvSpPr>
          <p:nvPr>
            <p:ph type="title"/>
          </p:nvPr>
        </p:nvSpPr>
        <p:spPr>
          <a:xfrm>
            <a:off x="528638" y="78869"/>
            <a:ext cx="11164009" cy="997510"/>
          </a:xfrm>
        </p:spPr>
        <p:txBody>
          <a:bodyPr>
            <a:normAutofit fontScale="90000"/>
          </a:bodyPr>
          <a:lstStyle/>
          <a:p>
            <a:pPr algn="ctr"/>
            <a:r>
              <a:rPr lang="en-US" dirty="0"/>
              <a:t>VCL Representation of Ethernet Interfaces with DBH SPU</a:t>
            </a:r>
          </a:p>
        </p:txBody>
      </p:sp>
      <p:sp>
        <p:nvSpPr>
          <p:cNvPr id="16" name="Rectangle 15">
            <a:extLst>
              <a:ext uri="{FF2B5EF4-FFF2-40B4-BE49-F238E27FC236}">
                <a16:creationId xmlns:a16="http://schemas.microsoft.com/office/drawing/2014/main" id="{0D78931B-DAB5-7948-9D84-7A6B10CE3291}"/>
              </a:ext>
            </a:extLst>
          </p:cNvPr>
          <p:cNvSpPr/>
          <p:nvPr/>
        </p:nvSpPr>
        <p:spPr>
          <a:xfrm>
            <a:off x="934675" y="3591937"/>
            <a:ext cx="5880464" cy="2786343"/>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D474685-3674-A34A-87ED-477C80B0FE04}"/>
              </a:ext>
            </a:extLst>
          </p:cNvPr>
          <p:cNvSpPr txBox="1"/>
          <p:nvPr/>
        </p:nvSpPr>
        <p:spPr>
          <a:xfrm>
            <a:off x="6895541" y="3789003"/>
            <a:ext cx="5166639" cy="2585323"/>
          </a:xfrm>
          <a:prstGeom prst="rect">
            <a:avLst/>
          </a:prstGeom>
          <a:noFill/>
          <a:ln w="31750">
            <a:solidFill>
              <a:srgbClr val="00B050"/>
            </a:solidFill>
          </a:ln>
        </p:spPr>
        <p:txBody>
          <a:bodyPr wrap="square" rtlCol="0">
            <a:spAutoFit/>
          </a:bodyPr>
          <a:lstStyle/>
          <a:p>
            <a:r>
              <a:rPr lang="en-US" dirty="0"/>
              <a:t>The ethernet interface description inside the VCL has been updated to reflect the ethernet interfaces configured on the DBH SPU. In this scenario, the DBH SPU has a single ethernet interface with an IPv4 address of 10.50.50.120, but this configuration could be anything. All that matters is the ethernet interfaces described inside the VCL match the ethernet interface configuration of the SPU.</a:t>
            </a:r>
          </a:p>
        </p:txBody>
      </p:sp>
      <p:sp>
        <p:nvSpPr>
          <p:cNvPr id="8" name="Rectangle 7">
            <a:extLst>
              <a:ext uri="{FF2B5EF4-FFF2-40B4-BE49-F238E27FC236}">
                <a16:creationId xmlns:a16="http://schemas.microsoft.com/office/drawing/2014/main" id="{3216EEDB-8A23-4D44-9014-17B92A12C4FF}"/>
              </a:ext>
            </a:extLst>
          </p:cNvPr>
          <p:cNvSpPr/>
          <p:nvPr/>
        </p:nvSpPr>
        <p:spPr>
          <a:xfrm>
            <a:off x="307806" y="2187081"/>
            <a:ext cx="5261676" cy="24179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1F3D0BB-ABBC-9849-AFFD-14B994D92F95}"/>
              </a:ext>
            </a:extLst>
          </p:cNvPr>
          <p:cNvSpPr txBox="1"/>
          <p:nvPr/>
        </p:nvSpPr>
        <p:spPr>
          <a:xfrm>
            <a:off x="6895541" y="1105437"/>
            <a:ext cx="5166639" cy="2585323"/>
          </a:xfrm>
          <a:prstGeom prst="rect">
            <a:avLst/>
          </a:prstGeom>
          <a:noFill/>
          <a:ln w="31750">
            <a:solidFill>
              <a:srgbClr val="FF0000"/>
            </a:solidFill>
          </a:ln>
        </p:spPr>
        <p:txBody>
          <a:bodyPr wrap="square" rtlCol="0">
            <a:spAutoFit/>
          </a:bodyPr>
          <a:lstStyle/>
          <a:p>
            <a:r>
              <a:rPr lang="en-US" dirty="0"/>
              <a:t>The name of the SPU has been updated, but this is not required. The only requirement in VICTORY is that the name of the component type (in this case an SPU) is unique within all component types defined inside the VCL. Because the broken SPU is being removed inside the VCL and replaced by the DBH SPU, the name could stay the same and still maintain its uniqueness.</a:t>
            </a:r>
          </a:p>
        </p:txBody>
      </p:sp>
      <p:sp>
        <p:nvSpPr>
          <p:cNvPr id="3" name="Rectangle 2">
            <a:extLst>
              <a:ext uri="{FF2B5EF4-FFF2-40B4-BE49-F238E27FC236}">
                <a16:creationId xmlns:a16="http://schemas.microsoft.com/office/drawing/2014/main" id="{8148E479-1BDB-4C85-A18A-859BBDAC95B9}"/>
              </a:ext>
            </a:extLst>
          </p:cNvPr>
          <p:cNvSpPr/>
          <p:nvPr/>
        </p:nvSpPr>
        <p:spPr>
          <a:xfrm>
            <a:off x="1272916" y="3949008"/>
            <a:ext cx="5522367" cy="387770"/>
          </a:xfrm>
          <a:prstGeom prst="rect">
            <a:avLst/>
          </a:prstGeom>
          <a:solidFill>
            <a:srgbClr val="FFFF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3E2E32-40AE-4B6B-A0AD-18EE8115F556}"/>
              </a:ext>
            </a:extLst>
          </p:cNvPr>
          <p:cNvSpPr/>
          <p:nvPr/>
        </p:nvSpPr>
        <p:spPr>
          <a:xfrm>
            <a:off x="1272917" y="4944434"/>
            <a:ext cx="5522367" cy="350694"/>
          </a:xfrm>
          <a:prstGeom prst="rect">
            <a:avLst/>
          </a:prstGeom>
          <a:solidFill>
            <a:srgbClr val="FFFF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0849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588986-9CBB-4443-B202-6E3D180DB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52" y="928687"/>
            <a:ext cx="6306853" cy="5504965"/>
          </a:xfrm>
          <a:prstGeom prst="rect">
            <a:avLst/>
          </a:prstGeom>
        </p:spPr>
      </p:pic>
      <p:sp>
        <p:nvSpPr>
          <p:cNvPr id="2" name="Title 1">
            <a:extLst>
              <a:ext uri="{FF2B5EF4-FFF2-40B4-BE49-F238E27FC236}">
                <a16:creationId xmlns:a16="http://schemas.microsoft.com/office/drawing/2014/main" id="{BBB77CEE-1996-6745-A2DA-673CDCF19774}"/>
              </a:ext>
            </a:extLst>
          </p:cNvPr>
          <p:cNvSpPr>
            <a:spLocks noGrp="1"/>
          </p:cNvSpPr>
          <p:nvPr>
            <p:ph type="title"/>
          </p:nvPr>
        </p:nvSpPr>
        <p:spPr>
          <a:xfrm>
            <a:off x="833084" y="-98551"/>
            <a:ext cx="10515600" cy="997510"/>
          </a:xfrm>
        </p:spPr>
        <p:txBody>
          <a:bodyPr>
            <a:normAutofit/>
          </a:bodyPr>
          <a:lstStyle/>
          <a:p>
            <a:pPr algn="ctr"/>
            <a:r>
              <a:rPr lang="en-US" dirty="0"/>
              <a:t>VCL Representation of Services with DBH SPU</a:t>
            </a:r>
          </a:p>
        </p:txBody>
      </p:sp>
      <p:sp>
        <p:nvSpPr>
          <p:cNvPr id="16" name="Rectangle 15">
            <a:extLst>
              <a:ext uri="{FF2B5EF4-FFF2-40B4-BE49-F238E27FC236}">
                <a16:creationId xmlns:a16="http://schemas.microsoft.com/office/drawing/2014/main" id="{0D78931B-DAB5-7948-9D84-7A6B10CE3291}"/>
              </a:ext>
            </a:extLst>
          </p:cNvPr>
          <p:cNvSpPr/>
          <p:nvPr/>
        </p:nvSpPr>
        <p:spPr>
          <a:xfrm>
            <a:off x="518748" y="1977481"/>
            <a:ext cx="5709910" cy="3170666"/>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D474685-3674-A34A-87ED-477C80B0FE04}"/>
              </a:ext>
            </a:extLst>
          </p:cNvPr>
          <p:cNvSpPr txBox="1"/>
          <p:nvPr/>
        </p:nvSpPr>
        <p:spPr>
          <a:xfrm>
            <a:off x="6598954" y="1162106"/>
            <a:ext cx="5432676" cy="1200329"/>
          </a:xfrm>
          <a:prstGeom prst="rect">
            <a:avLst/>
          </a:prstGeom>
          <a:noFill/>
          <a:ln w="31750">
            <a:solidFill>
              <a:srgbClr val="00B050"/>
            </a:solidFill>
          </a:ln>
        </p:spPr>
        <p:txBody>
          <a:bodyPr wrap="square" rtlCol="0">
            <a:spAutoFit/>
          </a:bodyPr>
          <a:lstStyle/>
          <a:p>
            <a:r>
              <a:rPr lang="en-US" dirty="0"/>
              <a:t>DBH SPU needs to maintain the same configuration as the broken SPU. Thus, the DBH SPU should still contain the same list of services as the broken </a:t>
            </a:r>
            <a:r>
              <a:rPr lang="en-US" dirty="0" err="1"/>
              <a:t>MFoCS</a:t>
            </a:r>
            <a:r>
              <a:rPr lang="en-US" dirty="0"/>
              <a:t> SPU.</a:t>
            </a:r>
          </a:p>
        </p:txBody>
      </p:sp>
      <p:sp>
        <p:nvSpPr>
          <p:cNvPr id="28" name="TextBox 27">
            <a:extLst>
              <a:ext uri="{FF2B5EF4-FFF2-40B4-BE49-F238E27FC236}">
                <a16:creationId xmlns:a16="http://schemas.microsoft.com/office/drawing/2014/main" id="{91224593-9438-2249-A7F6-92925D207700}"/>
              </a:ext>
            </a:extLst>
          </p:cNvPr>
          <p:cNvSpPr txBox="1"/>
          <p:nvPr/>
        </p:nvSpPr>
        <p:spPr>
          <a:xfrm>
            <a:off x="6598954" y="2421891"/>
            <a:ext cx="5432676" cy="923330"/>
          </a:xfrm>
          <a:prstGeom prst="rect">
            <a:avLst/>
          </a:prstGeom>
          <a:noFill/>
          <a:ln w="31750">
            <a:solidFill>
              <a:srgbClr val="FF0000"/>
            </a:solidFill>
          </a:ln>
        </p:spPr>
        <p:txBody>
          <a:bodyPr wrap="square" rtlCol="0">
            <a:spAutoFit/>
          </a:bodyPr>
          <a:lstStyle/>
          <a:p>
            <a:r>
              <a:rPr lang="en-US" dirty="0"/>
              <a:t>The services have not been impacted by this update, so each service should still implement the same VICTORY component types.</a:t>
            </a:r>
          </a:p>
        </p:txBody>
      </p:sp>
      <p:sp>
        <p:nvSpPr>
          <p:cNvPr id="29" name="Rectangle 28">
            <a:extLst>
              <a:ext uri="{FF2B5EF4-FFF2-40B4-BE49-F238E27FC236}">
                <a16:creationId xmlns:a16="http://schemas.microsoft.com/office/drawing/2014/main" id="{3FD6ECAC-BA5F-F540-9802-7C50B29DA8E4}"/>
              </a:ext>
            </a:extLst>
          </p:cNvPr>
          <p:cNvSpPr/>
          <p:nvPr/>
        </p:nvSpPr>
        <p:spPr>
          <a:xfrm>
            <a:off x="1228163" y="2638126"/>
            <a:ext cx="4643999" cy="74801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9C8B78-A852-8B40-853B-18B94760CE10}"/>
              </a:ext>
            </a:extLst>
          </p:cNvPr>
          <p:cNvSpPr/>
          <p:nvPr/>
        </p:nvSpPr>
        <p:spPr>
          <a:xfrm>
            <a:off x="419379" y="6069103"/>
            <a:ext cx="5261676" cy="35858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5F7C74BC-304F-B347-95FD-441D25EA07FF}"/>
              </a:ext>
            </a:extLst>
          </p:cNvPr>
          <p:cNvCxnSpPr>
            <a:cxnSpLocks/>
          </p:cNvCxnSpPr>
          <p:nvPr/>
        </p:nvCxnSpPr>
        <p:spPr>
          <a:xfrm>
            <a:off x="162740" y="5535986"/>
            <a:ext cx="63623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77B880-DB88-7B4F-BB8D-4B2DDEA17459}"/>
              </a:ext>
            </a:extLst>
          </p:cNvPr>
          <p:cNvCxnSpPr>
            <a:cxnSpLocks/>
          </p:cNvCxnSpPr>
          <p:nvPr/>
        </p:nvCxnSpPr>
        <p:spPr>
          <a:xfrm>
            <a:off x="163967" y="5380310"/>
            <a:ext cx="63623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D9C39FD-A6BC-5643-A186-AAE4FB72429D}"/>
              </a:ext>
            </a:extLst>
          </p:cNvPr>
          <p:cNvCxnSpPr>
            <a:cxnSpLocks/>
          </p:cNvCxnSpPr>
          <p:nvPr/>
        </p:nvCxnSpPr>
        <p:spPr>
          <a:xfrm>
            <a:off x="163967" y="5129604"/>
            <a:ext cx="63623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C592C0-1703-3F4D-B3DD-6860BFACBD60}"/>
              </a:ext>
            </a:extLst>
          </p:cNvPr>
          <p:cNvCxnSpPr>
            <a:cxnSpLocks/>
          </p:cNvCxnSpPr>
          <p:nvPr/>
        </p:nvCxnSpPr>
        <p:spPr>
          <a:xfrm>
            <a:off x="178255" y="5278335"/>
            <a:ext cx="63623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79FAB67-88CC-2A46-AA05-63BE1A75F1DB}"/>
              </a:ext>
            </a:extLst>
          </p:cNvPr>
          <p:cNvCxnSpPr>
            <a:cxnSpLocks/>
          </p:cNvCxnSpPr>
          <p:nvPr/>
        </p:nvCxnSpPr>
        <p:spPr>
          <a:xfrm>
            <a:off x="152098" y="6262685"/>
            <a:ext cx="63623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5385DEF-D55D-504A-A458-55D79C091C98}"/>
              </a:ext>
            </a:extLst>
          </p:cNvPr>
          <p:cNvCxnSpPr>
            <a:cxnSpLocks/>
          </p:cNvCxnSpPr>
          <p:nvPr/>
        </p:nvCxnSpPr>
        <p:spPr>
          <a:xfrm>
            <a:off x="148457" y="6118687"/>
            <a:ext cx="636232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25922BD-EA83-E546-BAF0-FABCD202A12C}"/>
              </a:ext>
            </a:extLst>
          </p:cNvPr>
          <p:cNvSpPr/>
          <p:nvPr/>
        </p:nvSpPr>
        <p:spPr>
          <a:xfrm>
            <a:off x="1446885" y="3989641"/>
            <a:ext cx="4643999" cy="82195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62EC0B4-03EE-BE4D-9B59-85B82645B2EF}"/>
              </a:ext>
            </a:extLst>
          </p:cNvPr>
          <p:cNvCxnSpPr>
            <a:cxnSpLocks/>
          </p:cNvCxnSpPr>
          <p:nvPr/>
        </p:nvCxnSpPr>
        <p:spPr>
          <a:xfrm>
            <a:off x="157975" y="5688386"/>
            <a:ext cx="63623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1BF81AB-FD71-0147-AEA9-8A509F9E7C98}"/>
              </a:ext>
            </a:extLst>
          </p:cNvPr>
          <p:cNvCxnSpPr>
            <a:cxnSpLocks/>
          </p:cNvCxnSpPr>
          <p:nvPr/>
        </p:nvCxnSpPr>
        <p:spPr>
          <a:xfrm>
            <a:off x="138919" y="5826498"/>
            <a:ext cx="63623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D75DABD-B7B8-E34E-A6D9-6844ED0DEC36}"/>
              </a:ext>
            </a:extLst>
          </p:cNvPr>
          <p:cNvCxnSpPr>
            <a:cxnSpLocks/>
          </p:cNvCxnSpPr>
          <p:nvPr/>
        </p:nvCxnSpPr>
        <p:spPr>
          <a:xfrm>
            <a:off x="162728" y="5978898"/>
            <a:ext cx="636232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071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C0F5AC-A3D5-DC41-80B5-335D35C1A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51" y="977898"/>
            <a:ext cx="6086542" cy="5403445"/>
          </a:xfrm>
          <a:prstGeom prst="rect">
            <a:avLst/>
          </a:prstGeom>
        </p:spPr>
      </p:pic>
      <p:pic>
        <p:nvPicPr>
          <p:cNvPr id="6" name="Picture 5">
            <a:extLst>
              <a:ext uri="{FF2B5EF4-FFF2-40B4-BE49-F238E27FC236}">
                <a16:creationId xmlns:a16="http://schemas.microsoft.com/office/drawing/2014/main" id="{3550A7FD-59D2-E043-B86B-1BBDAF80F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702" y="4376302"/>
            <a:ext cx="5358456" cy="1986748"/>
          </a:xfrm>
          <a:prstGeom prst="rect">
            <a:avLst/>
          </a:prstGeom>
        </p:spPr>
      </p:pic>
      <p:sp>
        <p:nvSpPr>
          <p:cNvPr id="2" name="Title 1">
            <a:extLst>
              <a:ext uri="{FF2B5EF4-FFF2-40B4-BE49-F238E27FC236}">
                <a16:creationId xmlns:a16="http://schemas.microsoft.com/office/drawing/2014/main" id="{BBB77CEE-1996-6745-A2DA-673CDCF19774}"/>
              </a:ext>
            </a:extLst>
          </p:cNvPr>
          <p:cNvSpPr>
            <a:spLocks noGrp="1"/>
          </p:cNvSpPr>
          <p:nvPr>
            <p:ph type="title"/>
          </p:nvPr>
        </p:nvSpPr>
        <p:spPr>
          <a:xfrm>
            <a:off x="818796" y="89721"/>
            <a:ext cx="10515600" cy="997510"/>
          </a:xfrm>
        </p:spPr>
        <p:txBody>
          <a:bodyPr>
            <a:normAutofit/>
          </a:bodyPr>
          <a:lstStyle/>
          <a:p>
            <a:pPr algn="ctr"/>
            <a:r>
              <a:rPr lang="en-US" dirty="0"/>
              <a:t>VCL Representation of URIs with DBH SPU</a:t>
            </a:r>
          </a:p>
        </p:txBody>
      </p:sp>
      <p:sp>
        <p:nvSpPr>
          <p:cNvPr id="17" name="TextBox 16">
            <a:extLst>
              <a:ext uri="{FF2B5EF4-FFF2-40B4-BE49-F238E27FC236}">
                <a16:creationId xmlns:a16="http://schemas.microsoft.com/office/drawing/2014/main" id="{6D474685-3674-A34A-87ED-477C80B0FE04}"/>
              </a:ext>
            </a:extLst>
          </p:cNvPr>
          <p:cNvSpPr txBox="1"/>
          <p:nvPr/>
        </p:nvSpPr>
        <p:spPr>
          <a:xfrm>
            <a:off x="6225702" y="1162106"/>
            <a:ext cx="5805928" cy="2554545"/>
          </a:xfrm>
          <a:prstGeom prst="rect">
            <a:avLst/>
          </a:prstGeom>
          <a:noFill/>
          <a:ln w="31750">
            <a:solidFill>
              <a:srgbClr val="00B050"/>
            </a:solidFill>
          </a:ln>
        </p:spPr>
        <p:txBody>
          <a:bodyPr wrap="square" rtlCol="0">
            <a:spAutoFit/>
          </a:bodyPr>
          <a:lstStyle/>
          <a:p>
            <a:r>
              <a:rPr lang="en-US" sz="1600" dirty="0"/>
              <a:t>When the IP address of an SPU is updated, the URIs of all VICTORY component types running on the Vendor B SPU must be updated to reflect the new IP address.</a:t>
            </a:r>
          </a:p>
          <a:p>
            <a:endParaRPr lang="en-US" sz="1600" dirty="0"/>
          </a:p>
          <a:p>
            <a:r>
              <a:rPr lang="en-US" sz="1600" dirty="0"/>
              <a:t>In this scenario, the IP address of the new DBH SPU is 10.50.50.120. All URIs defined for the DBH SPU configuration must be updated to reflect the IP address. In addition to the Vendor B SPU configuration, the URIs defined for the Data Logger, Electronic Warfare, and Intercom configurations must be updated to reflect the change in IP address.</a:t>
            </a:r>
          </a:p>
        </p:txBody>
      </p:sp>
      <p:sp>
        <p:nvSpPr>
          <p:cNvPr id="25" name="Rectangle 24">
            <a:extLst>
              <a:ext uri="{FF2B5EF4-FFF2-40B4-BE49-F238E27FC236}">
                <a16:creationId xmlns:a16="http://schemas.microsoft.com/office/drawing/2014/main" id="{F92857ED-F270-B647-9E43-1FD35002BE9D}"/>
              </a:ext>
            </a:extLst>
          </p:cNvPr>
          <p:cNvSpPr/>
          <p:nvPr/>
        </p:nvSpPr>
        <p:spPr>
          <a:xfrm>
            <a:off x="539789" y="2944220"/>
            <a:ext cx="5627543" cy="810657"/>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27DF239-480A-2E41-8A5A-BCF1E997149E}"/>
              </a:ext>
            </a:extLst>
          </p:cNvPr>
          <p:cNvSpPr/>
          <p:nvPr/>
        </p:nvSpPr>
        <p:spPr>
          <a:xfrm>
            <a:off x="306329" y="5245447"/>
            <a:ext cx="5627543" cy="810657"/>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D2BBE1E-2651-D04F-9771-E043C6752ECC}"/>
              </a:ext>
            </a:extLst>
          </p:cNvPr>
          <p:cNvSpPr/>
          <p:nvPr/>
        </p:nvSpPr>
        <p:spPr>
          <a:xfrm>
            <a:off x="6225702" y="5217267"/>
            <a:ext cx="5880464" cy="810657"/>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A9F42768-1D77-AE49-9518-1D3AE0B206C1}"/>
              </a:ext>
            </a:extLst>
          </p:cNvPr>
          <p:cNvCxnSpPr>
            <a:cxnSpLocks/>
          </p:cNvCxnSpPr>
          <p:nvPr/>
        </p:nvCxnSpPr>
        <p:spPr>
          <a:xfrm>
            <a:off x="100251" y="2612956"/>
            <a:ext cx="60670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3AFCDF7-284E-EA49-BCB6-5996A14F1919}"/>
              </a:ext>
            </a:extLst>
          </p:cNvPr>
          <p:cNvCxnSpPr>
            <a:cxnSpLocks/>
          </p:cNvCxnSpPr>
          <p:nvPr/>
        </p:nvCxnSpPr>
        <p:spPr>
          <a:xfrm>
            <a:off x="97011" y="2765356"/>
            <a:ext cx="60670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A11FEC-CE7A-7946-B221-C58E16104F77}"/>
              </a:ext>
            </a:extLst>
          </p:cNvPr>
          <p:cNvCxnSpPr>
            <a:cxnSpLocks/>
          </p:cNvCxnSpPr>
          <p:nvPr/>
        </p:nvCxnSpPr>
        <p:spPr>
          <a:xfrm>
            <a:off x="100256" y="4885986"/>
            <a:ext cx="60670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407C791-39F6-EC41-9C9A-AF60FBF4785A}"/>
              </a:ext>
            </a:extLst>
          </p:cNvPr>
          <p:cNvCxnSpPr>
            <a:cxnSpLocks/>
          </p:cNvCxnSpPr>
          <p:nvPr/>
        </p:nvCxnSpPr>
        <p:spPr>
          <a:xfrm>
            <a:off x="97016" y="5057841"/>
            <a:ext cx="6067081"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44EFEAC-D452-7544-9D44-C0926205A86E}"/>
              </a:ext>
            </a:extLst>
          </p:cNvPr>
          <p:cNvSpPr/>
          <p:nvPr/>
        </p:nvSpPr>
        <p:spPr>
          <a:xfrm>
            <a:off x="2230733" y="3390630"/>
            <a:ext cx="1053644" cy="171855"/>
          </a:xfrm>
          <a:prstGeom prst="rect">
            <a:avLst/>
          </a:prstGeom>
          <a:solidFill>
            <a:srgbClr val="FFFF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0F8F64A-CA73-394B-8060-21C671DC043F}"/>
              </a:ext>
            </a:extLst>
          </p:cNvPr>
          <p:cNvSpPr/>
          <p:nvPr/>
        </p:nvSpPr>
        <p:spPr>
          <a:xfrm>
            <a:off x="2230733" y="5686288"/>
            <a:ext cx="1053644" cy="171855"/>
          </a:xfrm>
          <a:prstGeom prst="rect">
            <a:avLst/>
          </a:prstGeom>
          <a:solidFill>
            <a:srgbClr val="FFFF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FE0455A-7FD1-CA48-A29C-A92CCCA434E7}"/>
              </a:ext>
            </a:extLst>
          </p:cNvPr>
          <p:cNvSpPr/>
          <p:nvPr/>
        </p:nvSpPr>
        <p:spPr>
          <a:xfrm>
            <a:off x="8509518" y="5667865"/>
            <a:ext cx="1164631" cy="171617"/>
          </a:xfrm>
          <a:prstGeom prst="rect">
            <a:avLst/>
          </a:prstGeom>
          <a:solidFill>
            <a:srgbClr val="FFFF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227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DE64E5-5595-4041-A0BE-E1B141A20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49" y="2376291"/>
            <a:ext cx="6770762" cy="2778752"/>
          </a:xfrm>
          <a:prstGeom prst="rect">
            <a:avLst/>
          </a:prstGeom>
        </p:spPr>
      </p:pic>
      <p:sp>
        <p:nvSpPr>
          <p:cNvPr id="2" name="Title 1">
            <a:extLst>
              <a:ext uri="{FF2B5EF4-FFF2-40B4-BE49-F238E27FC236}">
                <a16:creationId xmlns:a16="http://schemas.microsoft.com/office/drawing/2014/main" id="{BBB77CEE-1996-6745-A2DA-673CDCF19774}"/>
              </a:ext>
            </a:extLst>
          </p:cNvPr>
          <p:cNvSpPr>
            <a:spLocks noGrp="1"/>
          </p:cNvSpPr>
          <p:nvPr>
            <p:ph type="title"/>
          </p:nvPr>
        </p:nvSpPr>
        <p:spPr>
          <a:xfrm>
            <a:off x="838200" y="490928"/>
            <a:ext cx="10515600" cy="814750"/>
          </a:xfrm>
        </p:spPr>
        <p:txBody>
          <a:bodyPr>
            <a:normAutofit fontScale="90000"/>
          </a:bodyPr>
          <a:lstStyle/>
          <a:p>
            <a:pPr algn="ctr"/>
            <a:r>
              <a:rPr lang="en-US" sz="3800" dirty="0"/>
              <a:t>VCL Representation of Data Logger Max Log Size with DBH SPU</a:t>
            </a:r>
          </a:p>
        </p:txBody>
      </p:sp>
      <p:sp>
        <p:nvSpPr>
          <p:cNvPr id="16" name="Rectangle 15">
            <a:extLst>
              <a:ext uri="{FF2B5EF4-FFF2-40B4-BE49-F238E27FC236}">
                <a16:creationId xmlns:a16="http://schemas.microsoft.com/office/drawing/2014/main" id="{0D78931B-DAB5-7948-9D84-7A6B10CE3291}"/>
              </a:ext>
            </a:extLst>
          </p:cNvPr>
          <p:cNvSpPr/>
          <p:nvPr/>
        </p:nvSpPr>
        <p:spPr>
          <a:xfrm>
            <a:off x="513435" y="2852132"/>
            <a:ext cx="5709910" cy="824923"/>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D474685-3674-A34A-87ED-477C80B0FE04}"/>
              </a:ext>
            </a:extLst>
          </p:cNvPr>
          <p:cNvSpPr txBox="1"/>
          <p:nvPr/>
        </p:nvSpPr>
        <p:spPr>
          <a:xfrm>
            <a:off x="7064912" y="2558604"/>
            <a:ext cx="4869442" cy="3139321"/>
          </a:xfrm>
          <a:prstGeom prst="rect">
            <a:avLst/>
          </a:prstGeom>
          <a:noFill/>
          <a:ln w="31750">
            <a:solidFill>
              <a:srgbClr val="00B050"/>
            </a:solidFill>
          </a:ln>
        </p:spPr>
        <p:txBody>
          <a:bodyPr wrap="square" rtlCol="0">
            <a:spAutoFit/>
          </a:bodyPr>
          <a:lstStyle/>
          <a:p>
            <a:r>
              <a:rPr lang="en-US" dirty="0"/>
              <a:t>DBH SPU is an Arm processor, meaning it will likely have limited hard drive space. Any time an SPU is switched out that is running a VICTORY Data Logger service, the available disk space of the SPU needs to be looked at to determine if the maximum log size of the Data Logger needs to be adjusted.</a:t>
            </a:r>
          </a:p>
          <a:p>
            <a:endParaRPr lang="en-US" dirty="0"/>
          </a:p>
          <a:p>
            <a:r>
              <a:rPr lang="en-US" dirty="0"/>
              <a:t>In this scenario, the DBH SPU had limited hard drive space so the maximum log size was reduced from 4 GB to 200 MB.</a:t>
            </a:r>
          </a:p>
        </p:txBody>
      </p:sp>
      <p:sp>
        <p:nvSpPr>
          <p:cNvPr id="6" name="Rectangle 5">
            <a:extLst>
              <a:ext uri="{FF2B5EF4-FFF2-40B4-BE49-F238E27FC236}">
                <a16:creationId xmlns:a16="http://schemas.microsoft.com/office/drawing/2014/main" id="{A2F4654C-051F-4D18-92DA-F3CD11D37A5D}"/>
              </a:ext>
            </a:extLst>
          </p:cNvPr>
          <p:cNvSpPr/>
          <p:nvPr/>
        </p:nvSpPr>
        <p:spPr>
          <a:xfrm>
            <a:off x="607206" y="3070708"/>
            <a:ext cx="5522367" cy="387770"/>
          </a:xfrm>
          <a:prstGeom prst="rect">
            <a:avLst/>
          </a:prstGeom>
          <a:solidFill>
            <a:srgbClr val="FFFF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5DE9072-209D-4B76-A888-DA0CFA64F500}"/>
              </a:ext>
            </a:extLst>
          </p:cNvPr>
          <p:cNvSpPr/>
          <p:nvPr/>
        </p:nvSpPr>
        <p:spPr>
          <a:xfrm>
            <a:off x="1282120" y="4335206"/>
            <a:ext cx="5627291" cy="412462"/>
          </a:xfrm>
          <a:prstGeom prst="rect">
            <a:avLst/>
          </a:prstGeom>
          <a:solidFill>
            <a:srgbClr val="FFFF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722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A3DB37-7B99-49B2-93B0-9C97FCAABD78}"/>
              </a:ext>
            </a:extLst>
          </p:cNvPr>
          <p:cNvSpPr>
            <a:spLocks noGrp="1"/>
          </p:cNvSpPr>
          <p:nvPr>
            <p:ph type="title"/>
          </p:nvPr>
        </p:nvSpPr>
        <p:spPr/>
        <p:txBody>
          <a:bodyPr/>
          <a:lstStyle/>
          <a:p>
            <a:pPr algn="ctr"/>
            <a:r>
              <a:rPr lang="en-US" dirty="0"/>
              <a:t>Cost, Value and Risk</a:t>
            </a:r>
          </a:p>
        </p:txBody>
      </p:sp>
      <p:graphicFrame>
        <p:nvGraphicFramePr>
          <p:cNvPr id="7" name="Content Placeholder 6">
            <a:extLst>
              <a:ext uri="{FF2B5EF4-FFF2-40B4-BE49-F238E27FC236}">
                <a16:creationId xmlns:a16="http://schemas.microsoft.com/office/drawing/2014/main" id="{6B5C6195-C739-441A-B9F0-A7A2F2A102C3}"/>
              </a:ext>
            </a:extLst>
          </p:cNvPr>
          <p:cNvGraphicFramePr>
            <a:graphicFrameLocks noGrp="1"/>
          </p:cNvGraphicFramePr>
          <p:nvPr>
            <p:ph idx="1"/>
            <p:extLst>
              <p:ext uri="{D42A27DB-BD31-4B8C-83A1-F6EECF244321}">
                <p14:modId xmlns:p14="http://schemas.microsoft.com/office/powerpoint/2010/main" val="3959403849"/>
              </p:ext>
            </p:extLst>
          </p:nvPr>
        </p:nvGraphicFramePr>
        <p:xfrm>
          <a:off x="631372" y="1067954"/>
          <a:ext cx="10929256" cy="5201052"/>
        </p:xfrm>
        <a:graphic>
          <a:graphicData uri="http://schemas.openxmlformats.org/drawingml/2006/table">
            <a:tbl>
              <a:tblPr firstRow="1" bandRow="1">
                <a:tableStyleId>{5C22544A-7EE6-4342-B048-85BDC9FD1C3A}</a:tableStyleId>
              </a:tblPr>
              <a:tblGrid>
                <a:gridCol w="2732314">
                  <a:extLst>
                    <a:ext uri="{9D8B030D-6E8A-4147-A177-3AD203B41FA5}">
                      <a16:colId xmlns:a16="http://schemas.microsoft.com/office/drawing/2014/main" val="798564354"/>
                    </a:ext>
                  </a:extLst>
                </a:gridCol>
                <a:gridCol w="2732314">
                  <a:extLst>
                    <a:ext uri="{9D8B030D-6E8A-4147-A177-3AD203B41FA5}">
                      <a16:colId xmlns:a16="http://schemas.microsoft.com/office/drawing/2014/main" val="3625435891"/>
                    </a:ext>
                  </a:extLst>
                </a:gridCol>
                <a:gridCol w="2872902">
                  <a:extLst>
                    <a:ext uri="{9D8B030D-6E8A-4147-A177-3AD203B41FA5}">
                      <a16:colId xmlns:a16="http://schemas.microsoft.com/office/drawing/2014/main" val="2296914676"/>
                    </a:ext>
                  </a:extLst>
                </a:gridCol>
                <a:gridCol w="2591726">
                  <a:extLst>
                    <a:ext uri="{9D8B030D-6E8A-4147-A177-3AD203B41FA5}">
                      <a16:colId xmlns:a16="http://schemas.microsoft.com/office/drawing/2014/main" val="582169887"/>
                    </a:ext>
                  </a:extLst>
                </a:gridCol>
              </a:tblGrid>
              <a:tr h="811932">
                <a:tc>
                  <a:txBody>
                    <a:bodyPr/>
                    <a:lstStyle/>
                    <a:p>
                      <a:pPr algn="l"/>
                      <a:endParaRPr lang="en-US" dirty="0"/>
                    </a:p>
                  </a:txBody>
                  <a:tcPr/>
                </a:tc>
                <a:tc>
                  <a:txBody>
                    <a:bodyPr/>
                    <a:lstStyle/>
                    <a:p>
                      <a:pPr algn="ctr"/>
                      <a:r>
                        <a:rPr lang="en-US" dirty="0"/>
                        <a:t>COST</a:t>
                      </a:r>
                    </a:p>
                  </a:txBody>
                  <a:tcPr/>
                </a:tc>
                <a:tc>
                  <a:txBody>
                    <a:bodyPr/>
                    <a:lstStyle/>
                    <a:p>
                      <a:pPr algn="ctr"/>
                      <a:r>
                        <a:rPr lang="en-US" dirty="0"/>
                        <a:t>VALUE</a:t>
                      </a:r>
                    </a:p>
                  </a:txBody>
                  <a:tcPr/>
                </a:tc>
                <a:tc>
                  <a:txBody>
                    <a:bodyPr/>
                    <a:lstStyle/>
                    <a:p>
                      <a:pPr algn="ctr"/>
                      <a:r>
                        <a:rPr lang="en-US" dirty="0"/>
                        <a:t>RISK</a:t>
                      </a:r>
                    </a:p>
                  </a:txBody>
                  <a:tcPr/>
                </a:tc>
                <a:extLst>
                  <a:ext uri="{0D108BD9-81ED-4DB2-BD59-A6C34878D82A}">
                    <a16:rowId xmlns:a16="http://schemas.microsoft.com/office/drawing/2014/main" val="3145105520"/>
                  </a:ext>
                </a:extLst>
              </a:tr>
              <a:tr h="1401418">
                <a:tc>
                  <a:txBody>
                    <a:bodyPr/>
                    <a:lstStyle/>
                    <a:p>
                      <a:pPr algn="l"/>
                      <a:r>
                        <a:rPr lang="en-US" b="1" dirty="0"/>
                        <a:t>Option A: </a:t>
                      </a:r>
                    </a:p>
                    <a:p>
                      <a:pPr algn="l"/>
                      <a:r>
                        <a:rPr lang="en-US" dirty="0"/>
                        <a:t>Use </a:t>
                      </a:r>
                      <a:r>
                        <a:rPr lang="en-US" dirty="0" err="1"/>
                        <a:t>MFoCS</a:t>
                      </a:r>
                      <a:r>
                        <a:rPr lang="en-US" dirty="0"/>
                        <a:t> SPU Spare </a:t>
                      </a:r>
                    </a:p>
                  </a:txBody>
                  <a:tcPr/>
                </a:tc>
                <a:tc>
                  <a:txBody>
                    <a:bodyPr/>
                    <a:lstStyle/>
                    <a:p>
                      <a:r>
                        <a:rPr lang="en-US" dirty="0"/>
                        <a:t>SPU cost: Free  </a:t>
                      </a:r>
                    </a:p>
                    <a:p>
                      <a:r>
                        <a:rPr lang="en-US" dirty="0"/>
                        <a:t>Spare SPU is available on hand</a:t>
                      </a:r>
                    </a:p>
                    <a:p>
                      <a:r>
                        <a:rPr lang="en-US" dirty="0"/>
                        <a:t>(Purchase cost is $8k)</a:t>
                      </a:r>
                    </a:p>
                  </a:txBody>
                  <a:tcPr/>
                </a:tc>
                <a:tc>
                  <a:txBody>
                    <a:bodyPr/>
                    <a:lstStyle/>
                    <a:p>
                      <a:r>
                        <a:rPr lang="en-US" dirty="0"/>
                        <a:t>100% - configuration and hardware are identical to current</a:t>
                      </a:r>
                    </a:p>
                  </a:txBody>
                  <a:tcPr/>
                </a:tc>
                <a:tc>
                  <a:txBody>
                    <a:bodyPr/>
                    <a:lstStyle/>
                    <a:p>
                      <a:r>
                        <a:rPr lang="en-US" b="1" dirty="0"/>
                        <a:t>Risk Level: 4 </a:t>
                      </a:r>
                    </a:p>
                    <a:p>
                      <a:r>
                        <a:rPr lang="en-US" dirty="0"/>
                        <a:t>Likelihood of later programs requiring spares is high, stock is very limited</a:t>
                      </a:r>
                    </a:p>
                  </a:txBody>
                  <a:tcPr/>
                </a:tc>
                <a:extLst>
                  <a:ext uri="{0D108BD9-81ED-4DB2-BD59-A6C34878D82A}">
                    <a16:rowId xmlns:a16="http://schemas.microsoft.com/office/drawing/2014/main" val="608686108"/>
                  </a:ext>
                </a:extLst>
              </a:tr>
              <a:tr h="811932">
                <a:tc>
                  <a:txBody>
                    <a:bodyPr/>
                    <a:lstStyle/>
                    <a:p>
                      <a:pPr algn="l"/>
                      <a:r>
                        <a:rPr lang="en-US" b="1" dirty="0"/>
                        <a:t>Option B:</a:t>
                      </a:r>
                    </a:p>
                    <a:p>
                      <a:pPr algn="l"/>
                      <a:r>
                        <a:rPr lang="en-US" dirty="0"/>
                        <a:t>Order new </a:t>
                      </a:r>
                      <a:r>
                        <a:rPr lang="en-US" dirty="0" err="1"/>
                        <a:t>MFoCS</a:t>
                      </a:r>
                      <a:r>
                        <a:rPr lang="en-US" dirty="0"/>
                        <a:t> SPU</a:t>
                      </a:r>
                    </a:p>
                  </a:txBody>
                  <a:tcPr/>
                </a:tc>
                <a:tc>
                  <a:txBody>
                    <a:bodyPr/>
                    <a:lstStyle/>
                    <a:p>
                      <a:r>
                        <a:rPr lang="en-US" dirty="0"/>
                        <a:t>SPU Cost: $8k </a:t>
                      </a:r>
                    </a:p>
                    <a:p>
                      <a:r>
                        <a:rPr lang="en-US" dirty="0"/>
                        <a:t>Additional cost: Time SPU must be delivered before it can be used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 - configuration and hardware are identical to current</a:t>
                      </a:r>
                    </a:p>
                    <a:p>
                      <a:endParaRPr lang="en-US" dirty="0"/>
                    </a:p>
                  </a:txBody>
                  <a:tcPr/>
                </a:tc>
                <a:tc>
                  <a:txBody>
                    <a:bodyPr/>
                    <a:lstStyle/>
                    <a:p>
                      <a:r>
                        <a:rPr lang="en-US" b="1" dirty="0"/>
                        <a:t>Risk Level: 1 </a:t>
                      </a:r>
                    </a:p>
                    <a:p>
                      <a:r>
                        <a:rPr lang="en-US" b="0" dirty="0"/>
                        <a:t>Same SPU means risk is low</a:t>
                      </a:r>
                    </a:p>
                  </a:txBody>
                  <a:tcPr/>
                </a:tc>
                <a:extLst>
                  <a:ext uri="{0D108BD9-81ED-4DB2-BD59-A6C34878D82A}">
                    <a16:rowId xmlns:a16="http://schemas.microsoft.com/office/drawing/2014/main" val="3050609173"/>
                  </a:ext>
                </a:extLst>
              </a:tr>
              <a:tr h="811932">
                <a:tc>
                  <a:txBody>
                    <a:bodyPr/>
                    <a:lstStyle/>
                    <a:p>
                      <a:pPr algn="l"/>
                      <a:r>
                        <a:rPr lang="en-US" b="1" dirty="0"/>
                        <a:t>Option C:</a:t>
                      </a:r>
                    </a:p>
                    <a:p>
                      <a:pPr algn="l"/>
                      <a:r>
                        <a:rPr lang="en-US" dirty="0"/>
                        <a:t>Use DBH SPU</a:t>
                      </a:r>
                    </a:p>
                  </a:txBody>
                  <a:tcPr/>
                </a:tc>
                <a:tc>
                  <a:txBody>
                    <a:bodyPr/>
                    <a:lstStyle/>
                    <a:p>
                      <a:r>
                        <a:rPr lang="en-US" dirty="0"/>
                        <a:t>SPU Cost: Free </a:t>
                      </a:r>
                    </a:p>
                    <a:p>
                      <a:r>
                        <a:rPr lang="en-US" dirty="0"/>
                        <a:t>Spare SPU is available on hand</a:t>
                      </a:r>
                    </a:p>
                    <a:p>
                      <a:r>
                        <a:rPr lang="en-US" dirty="0"/>
                        <a:t>(Purchase cost is $5k)</a:t>
                      </a:r>
                    </a:p>
                  </a:txBody>
                  <a:tcPr/>
                </a:tc>
                <a:tc>
                  <a:txBody>
                    <a:bodyPr/>
                    <a:lstStyle/>
                    <a:p>
                      <a:r>
                        <a:rPr lang="en-US" dirty="0"/>
                        <a:t>90% program value – Vendor B has a slower processor and limited disk space, impacting Data Logger storage</a:t>
                      </a:r>
                    </a:p>
                  </a:txBody>
                  <a:tcPr/>
                </a:tc>
                <a:tc>
                  <a:txBody>
                    <a:bodyPr/>
                    <a:lstStyle/>
                    <a:p>
                      <a:r>
                        <a:rPr lang="en-US" b="1" dirty="0"/>
                        <a:t>Risk Level: 2</a:t>
                      </a:r>
                    </a:p>
                    <a:p>
                      <a:r>
                        <a:rPr lang="en-US" b="0" dirty="0"/>
                        <a:t>New SPU to adapt to but no cost due to having a spare</a:t>
                      </a:r>
                    </a:p>
                  </a:txBody>
                  <a:tcPr/>
                </a:tc>
                <a:extLst>
                  <a:ext uri="{0D108BD9-81ED-4DB2-BD59-A6C34878D82A}">
                    <a16:rowId xmlns:a16="http://schemas.microsoft.com/office/drawing/2014/main" val="3816205395"/>
                  </a:ext>
                </a:extLst>
              </a:tr>
            </a:tbl>
          </a:graphicData>
        </a:graphic>
      </p:graphicFrame>
    </p:spTree>
    <p:extLst>
      <p:ext uri="{BB962C8B-B14F-4D97-AF65-F5344CB8AC3E}">
        <p14:creationId xmlns:p14="http://schemas.microsoft.com/office/powerpoint/2010/main" val="2652587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8EEDEC-7932-4085-81FE-145A91BF806F}"/>
              </a:ext>
            </a:extLst>
          </p:cNvPr>
          <p:cNvPicPr>
            <a:picLocks noChangeAspect="1"/>
          </p:cNvPicPr>
          <p:nvPr/>
        </p:nvPicPr>
        <p:blipFill>
          <a:blip r:embed="rId3"/>
          <a:stretch>
            <a:fillRect/>
          </a:stretch>
        </p:blipFill>
        <p:spPr>
          <a:xfrm>
            <a:off x="8846767" y="381001"/>
            <a:ext cx="3044424" cy="3044424"/>
          </a:xfrm>
          <a:prstGeom prst="rect">
            <a:avLst/>
          </a:prstGeom>
        </p:spPr>
      </p:pic>
      <p:sp>
        <p:nvSpPr>
          <p:cNvPr id="2" name="Title 1">
            <a:extLst>
              <a:ext uri="{FF2B5EF4-FFF2-40B4-BE49-F238E27FC236}">
                <a16:creationId xmlns:a16="http://schemas.microsoft.com/office/drawing/2014/main" id="{52FBF244-3A0B-4885-9642-3736AF57D3FB}"/>
              </a:ext>
            </a:extLst>
          </p:cNvPr>
          <p:cNvSpPr>
            <a:spLocks noGrp="1"/>
          </p:cNvSpPr>
          <p:nvPr>
            <p:ph type="title"/>
          </p:nvPr>
        </p:nvSpPr>
        <p:spPr/>
        <p:txBody>
          <a:bodyPr/>
          <a:lstStyle/>
          <a:p>
            <a:pPr algn="ctr"/>
            <a:r>
              <a:rPr lang="en-US" dirty="0"/>
              <a:t>Scenario #1 – Brief Description</a:t>
            </a:r>
          </a:p>
        </p:txBody>
      </p:sp>
      <p:sp>
        <p:nvSpPr>
          <p:cNvPr id="3" name="Content Placeholder 2">
            <a:extLst>
              <a:ext uri="{FF2B5EF4-FFF2-40B4-BE49-F238E27FC236}">
                <a16:creationId xmlns:a16="http://schemas.microsoft.com/office/drawing/2014/main" id="{5F570D05-78BB-4050-B5AF-BCB21B938499}"/>
              </a:ext>
            </a:extLst>
          </p:cNvPr>
          <p:cNvSpPr>
            <a:spLocks noGrp="1"/>
          </p:cNvSpPr>
          <p:nvPr>
            <p:ph sz="half" idx="1"/>
          </p:nvPr>
        </p:nvSpPr>
        <p:spPr>
          <a:xfrm>
            <a:off x="578224" y="1690688"/>
            <a:ext cx="7665443" cy="4562193"/>
          </a:xfrm>
        </p:spPr>
        <p:txBody>
          <a:bodyPr>
            <a:normAutofit fontScale="85000" lnSpcReduction="10000"/>
          </a:bodyPr>
          <a:lstStyle/>
          <a:p>
            <a:pPr marL="0" indent="0">
              <a:buNone/>
            </a:pPr>
            <a:r>
              <a:rPr lang="en-US" dirty="0"/>
              <a:t>This scenario describes a situation that involves swapping instrumentation hardware in the vehicle. The </a:t>
            </a:r>
            <a:r>
              <a:rPr lang="en-US" dirty="0" err="1"/>
              <a:t>MFoCS</a:t>
            </a:r>
            <a:r>
              <a:rPr lang="en-US" dirty="0"/>
              <a:t> Shared Processing Unit (SPU) is broken and needs to be replaced by another SPU in stock. The only replacement SPU available in stock is a Digital Beachhead (DBH) SPU. The DBH SPU is another common SPU used on vehicles, and it is an Arm processor with limited resources (low processing power and disk space).</a:t>
            </a:r>
          </a:p>
          <a:p>
            <a:pPr marL="0" indent="0">
              <a:buNone/>
            </a:pPr>
            <a:endParaRPr lang="en-US" dirty="0"/>
          </a:p>
          <a:p>
            <a:pPr marL="0" indent="0">
              <a:buNone/>
            </a:pPr>
            <a:r>
              <a:rPr lang="en-US" dirty="0"/>
              <a:t>The objective is to switch out the broken </a:t>
            </a:r>
            <a:r>
              <a:rPr lang="en-US" dirty="0" err="1"/>
              <a:t>MFoCS</a:t>
            </a:r>
            <a:r>
              <a:rPr lang="en-US" dirty="0"/>
              <a:t> with a DBH SPU and reconfigure the new SPU accordingly.</a:t>
            </a:r>
          </a:p>
        </p:txBody>
      </p:sp>
      <p:sp>
        <p:nvSpPr>
          <p:cNvPr id="5" name="Content Placeholder 4">
            <a:extLst>
              <a:ext uri="{FF2B5EF4-FFF2-40B4-BE49-F238E27FC236}">
                <a16:creationId xmlns:a16="http://schemas.microsoft.com/office/drawing/2014/main" id="{D26D4227-F59B-4592-8DFF-BA4A19A26B1E}"/>
              </a:ext>
            </a:extLst>
          </p:cNvPr>
          <p:cNvSpPr>
            <a:spLocks noGrp="1"/>
          </p:cNvSpPr>
          <p:nvPr>
            <p:ph sz="half" idx="2"/>
          </p:nvPr>
        </p:nvSpPr>
        <p:spPr/>
        <p:txBody>
          <a:bodyPr/>
          <a:lstStyle/>
          <a:p>
            <a:pPr marL="457200" lvl="1" indent="0">
              <a:buNone/>
            </a:pPr>
            <a:endParaRPr lang="en-US" dirty="0"/>
          </a:p>
          <a:p>
            <a:pPr lvl="1"/>
            <a:endParaRPr lang="en-US" dirty="0"/>
          </a:p>
        </p:txBody>
      </p:sp>
      <p:sp>
        <p:nvSpPr>
          <p:cNvPr id="4" name="TextBox 3">
            <a:extLst>
              <a:ext uri="{FF2B5EF4-FFF2-40B4-BE49-F238E27FC236}">
                <a16:creationId xmlns:a16="http://schemas.microsoft.com/office/drawing/2014/main" id="{1DA9A85D-4331-40D0-AFDF-6ECBF8CE5B74}"/>
              </a:ext>
            </a:extLst>
          </p:cNvPr>
          <p:cNvSpPr txBox="1"/>
          <p:nvPr/>
        </p:nvSpPr>
        <p:spPr>
          <a:xfrm>
            <a:off x="9514483" y="2881696"/>
            <a:ext cx="1708992" cy="369332"/>
          </a:xfrm>
          <a:prstGeom prst="rect">
            <a:avLst/>
          </a:prstGeom>
          <a:noFill/>
        </p:spPr>
        <p:txBody>
          <a:bodyPr wrap="square" rtlCol="0">
            <a:spAutoFit/>
          </a:bodyPr>
          <a:lstStyle/>
          <a:p>
            <a:r>
              <a:rPr lang="en-US" b="1" i="1" dirty="0" err="1"/>
              <a:t>MFoCS</a:t>
            </a:r>
            <a:r>
              <a:rPr lang="en-US" b="1" i="1" dirty="0"/>
              <a:t> SPU</a:t>
            </a:r>
          </a:p>
        </p:txBody>
      </p:sp>
      <p:pic>
        <p:nvPicPr>
          <p:cNvPr id="7" name="Picture 6">
            <a:extLst>
              <a:ext uri="{FF2B5EF4-FFF2-40B4-BE49-F238E27FC236}">
                <a16:creationId xmlns:a16="http://schemas.microsoft.com/office/drawing/2014/main" id="{00052E5D-FA9A-41EB-A5AC-3ADD81E4C5ED}"/>
              </a:ext>
            </a:extLst>
          </p:cNvPr>
          <p:cNvPicPr>
            <a:picLocks noChangeAspect="1"/>
          </p:cNvPicPr>
          <p:nvPr/>
        </p:nvPicPr>
        <p:blipFill>
          <a:blip r:embed="rId4"/>
          <a:stretch>
            <a:fillRect/>
          </a:stretch>
        </p:blipFill>
        <p:spPr>
          <a:xfrm>
            <a:off x="9288158" y="3844486"/>
            <a:ext cx="2097279" cy="1375815"/>
          </a:xfrm>
          <a:prstGeom prst="rect">
            <a:avLst/>
          </a:prstGeom>
        </p:spPr>
      </p:pic>
      <p:sp>
        <p:nvSpPr>
          <p:cNvPr id="8" name="TextBox 7">
            <a:extLst>
              <a:ext uri="{FF2B5EF4-FFF2-40B4-BE49-F238E27FC236}">
                <a16:creationId xmlns:a16="http://schemas.microsoft.com/office/drawing/2014/main" id="{10DD56ED-8413-4F2D-90BE-07C4642C4897}"/>
              </a:ext>
            </a:extLst>
          </p:cNvPr>
          <p:cNvSpPr txBox="1"/>
          <p:nvPr/>
        </p:nvSpPr>
        <p:spPr>
          <a:xfrm>
            <a:off x="9676445" y="5454696"/>
            <a:ext cx="1708992" cy="369332"/>
          </a:xfrm>
          <a:prstGeom prst="rect">
            <a:avLst/>
          </a:prstGeom>
          <a:noFill/>
        </p:spPr>
        <p:txBody>
          <a:bodyPr wrap="square" rtlCol="0">
            <a:spAutoFit/>
          </a:bodyPr>
          <a:lstStyle/>
          <a:p>
            <a:r>
              <a:rPr lang="en-US" b="1" i="1" dirty="0"/>
              <a:t>DBH SPU</a:t>
            </a:r>
          </a:p>
        </p:txBody>
      </p:sp>
    </p:spTree>
    <p:extLst>
      <p:ext uri="{BB962C8B-B14F-4D97-AF65-F5344CB8AC3E}">
        <p14:creationId xmlns:p14="http://schemas.microsoft.com/office/powerpoint/2010/main" val="694930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E818-FB72-44B0-B1BF-F33FD476E302}"/>
              </a:ext>
            </a:extLst>
          </p:cNvPr>
          <p:cNvSpPr>
            <a:spLocks noGrp="1"/>
          </p:cNvSpPr>
          <p:nvPr>
            <p:ph type="title"/>
          </p:nvPr>
        </p:nvSpPr>
        <p:spPr/>
        <p:txBody>
          <a:bodyPr/>
          <a:lstStyle/>
          <a:p>
            <a:pPr algn="ctr"/>
            <a:r>
              <a:rPr lang="en-US" dirty="0"/>
              <a:t>Classic Solution</a:t>
            </a:r>
          </a:p>
        </p:txBody>
      </p:sp>
      <p:sp>
        <p:nvSpPr>
          <p:cNvPr id="3" name="Content Placeholder 2">
            <a:extLst>
              <a:ext uri="{FF2B5EF4-FFF2-40B4-BE49-F238E27FC236}">
                <a16:creationId xmlns:a16="http://schemas.microsoft.com/office/drawing/2014/main" id="{7D62AA5D-42ED-49C8-852C-AF15CAC51468}"/>
              </a:ext>
            </a:extLst>
          </p:cNvPr>
          <p:cNvSpPr>
            <a:spLocks noGrp="1"/>
          </p:cNvSpPr>
          <p:nvPr>
            <p:ph idx="1"/>
          </p:nvPr>
        </p:nvSpPr>
        <p:spPr>
          <a:xfrm>
            <a:off x="746760" y="1825625"/>
            <a:ext cx="10515600" cy="4351338"/>
          </a:xfrm>
        </p:spPr>
        <p:txBody>
          <a:bodyPr/>
          <a:lstStyle/>
          <a:p>
            <a:r>
              <a:rPr lang="en-US" dirty="0"/>
              <a:t>Option A and B</a:t>
            </a:r>
          </a:p>
          <a:p>
            <a:endParaRPr lang="en-US" dirty="0"/>
          </a:p>
          <a:p>
            <a:endParaRPr lang="en-US" dirty="0"/>
          </a:p>
          <a:p>
            <a:r>
              <a:rPr lang="en-US" dirty="0"/>
              <a:t>VCL will still needed to be updated to account for a potential change in ethernet interface configurations, but having the same processing speed and disk space prevents there from having to be any other updates made to the VCL.</a:t>
            </a:r>
          </a:p>
        </p:txBody>
      </p:sp>
    </p:spTree>
    <p:extLst>
      <p:ext uri="{BB962C8B-B14F-4D97-AF65-F5344CB8AC3E}">
        <p14:creationId xmlns:p14="http://schemas.microsoft.com/office/powerpoint/2010/main" val="4138280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4F4F-A805-4554-A179-7182C87B12F4}"/>
              </a:ext>
            </a:extLst>
          </p:cNvPr>
          <p:cNvSpPr>
            <a:spLocks noGrp="1"/>
          </p:cNvSpPr>
          <p:nvPr>
            <p:ph type="title"/>
          </p:nvPr>
        </p:nvSpPr>
        <p:spPr/>
        <p:txBody>
          <a:bodyPr/>
          <a:lstStyle/>
          <a:p>
            <a:pPr algn="ctr"/>
            <a:r>
              <a:rPr lang="en-US" dirty="0"/>
              <a:t>Suggested Solution</a:t>
            </a:r>
          </a:p>
        </p:txBody>
      </p:sp>
      <p:sp>
        <p:nvSpPr>
          <p:cNvPr id="3" name="Content Placeholder 2">
            <a:extLst>
              <a:ext uri="{FF2B5EF4-FFF2-40B4-BE49-F238E27FC236}">
                <a16:creationId xmlns:a16="http://schemas.microsoft.com/office/drawing/2014/main" id="{51108EBB-066C-4861-9EBC-88E36B0D8936}"/>
              </a:ext>
            </a:extLst>
          </p:cNvPr>
          <p:cNvSpPr>
            <a:spLocks noGrp="1"/>
          </p:cNvSpPr>
          <p:nvPr>
            <p:ph idx="1"/>
          </p:nvPr>
        </p:nvSpPr>
        <p:spPr/>
        <p:txBody>
          <a:bodyPr/>
          <a:lstStyle/>
          <a:p>
            <a:r>
              <a:rPr lang="en-US" dirty="0"/>
              <a:t>Use available SPU in inventory and configure to satisfy original requirements</a:t>
            </a:r>
          </a:p>
          <a:p>
            <a:endParaRPr lang="en-US" dirty="0"/>
          </a:p>
          <a:p>
            <a:r>
              <a:rPr lang="en-US" dirty="0"/>
              <a:t>VCL needs to be updated to reflect the new ethernet interfaces and disk space limitations</a:t>
            </a:r>
          </a:p>
          <a:p>
            <a:pPr lvl="1"/>
            <a:r>
              <a:rPr lang="en-US" dirty="0"/>
              <a:t>Review disk space of new SPU and adjust Data Logger log size accordingly</a:t>
            </a:r>
          </a:p>
          <a:p>
            <a:pPr lvl="1"/>
            <a:r>
              <a:rPr lang="en-US" dirty="0"/>
              <a:t>Map ethernet interfaces of new SPU to the ethernet interfaces described inside the VCL</a:t>
            </a:r>
          </a:p>
          <a:p>
            <a:pPr lvl="1"/>
            <a:r>
              <a:rPr lang="en-US" dirty="0"/>
              <a:t>Ensure all URIs defined for services running on the new SPU are updated with the correct IP address</a:t>
            </a:r>
          </a:p>
          <a:p>
            <a:pPr marL="457200" lvl="1" indent="0">
              <a:buNone/>
            </a:pPr>
            <a:endParaRPr lang="en-US" dirty="0"/>
          </a:p>
        </p:txBody>
      </p:sp>
    </p:spTree>
    <p:extLst>
      <p:ext uri="{BB962C8B-B14F-4D97-AF65-F5344CB8AC3E}">
        <p14:creationId xmlns:p14="http://schemas.microsoft.com/office/powerpoint/2010/main" val="940055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C8E7D2-559E-4F6E-A926-7F677218668A}"/>
              </a:ext>
            </a:extLst>
          </p:cNvPr>
          <p:cNvSpPr>
            <a:spLocks noGrp="1"/>
          </p:cNvSpPr>
          <p:nvPr>
            <p:ph type="title"/>
          </p:nvPr>
        </p:nvSpPr>
        <p:spPr/>
        <p:txBody>
          <a:bodyPr/>
          <a:lstStyle/>
          <a:p>
            <a:pPr algn="ctr"/>
            <a:r>
              <a:rPr lang="en-US" dirty="0"/>
              <a:t>Vehicle</a:t>
            </a:r>
          </a:p>
        </p:txBody>
      </p:sp>
      <p:sp>
        <p:nvSpPr>
          <p:cNvPr id="6" name="Content Placeholder 5">
            <a:extLst>
              <a:ext uri="{FF2B5EF4-FFF2-40B4-BE49-F238E27FC236}">
                <a16:creationId xmlns:a16="http://schemas.microsoft.com/office/drawing/2014/main" id="{4ABE23FB-604D-400A-B6A3-43AFA81DBCC6}"/>
              </a:ext>
            </a:extLst>
          </p:cNvPr>
          <p:cNvSpPr>
            <a:spLocks noGrp="1"/>
          </p:cNvSpPr>
          <p:nvPr>
            <p:ph idx="1"/>
          </p:nvPr>
        </p:nvSpPr>
        <p:spPr>
          <a:xfrm>
            <a:off x="419100" y="1690688"/>
            <a:ext cx="5524500" cy="4351338"/>
          </a:xfrm>
        </p:spPr>
        <p:txBody>
          <a:bodyPr/>
          <a:lstStyle/>
          <a:p>
            <a:r>
              <a:rPr lang="en-US" dirty="0"/>
              <a:t>Vehicle: </a:t>
            </a:r>
          </a:p>
          <a:p>
            <a:pPr marL="0" indent="0">
              <a:buNone/>
            </a:pPr>
            <a:r>
              <a:rPr lang="en-US" dirty="0"/>
              <a:t>The IAV (Interim Armored Vehicle) Stryker  </a:t>
            </a:r>
          </a:p>
        </p:txBody>
      </p:sp>
      <p:pic>
        <p:nvPicPr>
          <p:cNvPr id="3" name="Picture 2">
            <a:extLst>
              <a:ext uri="{FF2B5EF4-FFF2-40B4-BE49-F238E27FC236}">
                <a16:creationId xmlns:a16="http://schemas.microsoft.com/office/drawing/2014/main" id="{E3A874D4-5B1B-4C02-A7AA-AF51A694C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424" y="1690688"/>
            <a:ext cx="5058476" cy="4081462"/>
          </a:xfrm>
          <a:prstGeom prst="rect">
            <a:avLst/>
          </a:prstGeom>
        </p:spPr>
      </p:pic>
      <p:sp>
        <p:nvSpPr>
          <p:cNvPr id="4" name="TextBox 3">
            <a:extLst>
              <a:ext uri="{FF2B5EF4-FFF2-40B4-BE49-F238E27FC236}">
                <a16:creationId xmlns:a16="http://schemas.microsoft.com/office/drawing/2014/main" id="{8C2B2546-FC35-4901-AAF7-3418B8E615B8}"/>
              </a:ext>
            </a:extLst>
          </p:cNvPr>
          <p:cNvSpPr txBox="1"/>
          <p:nvPr/>
        </p:nvSpPr>
        <p:spPr>
          <a:xfrm>
            <a:off x="7491864" y="5857360"/>
            <a:ext cx="1961947" cy="369332"/>
          </a:xfrm>
          <a:prstGeom prst="rect">
            <a:avLst/>
          </a:prstGeom>
          <a:noFill/>
        </p:spPr>
        <p:txBody>
          <a:bodyPr wrap="none" rtlCol="0">
            <a:spAutoFit/>
          </a:bodyPr>
          <a:lstStyle/>
          <a:p>
            <a:r>
              <a:rPr lang="en-US" b="1" i="1" dirty="0"/>
              <a:t>M1126 Stryker ICV</a:t>
            </a:r>
          </a:p>
        </p:txBody>
      </p:sp>
    </p:spTree>
    <p:extLst>
      <p:ext uri="{BB962C8B-B14F-4D97-AF65-F5344CB8AC3E}">
        <p14:creationId xmlns:p14="http://schemas.microsoft.com/office/powerpoint/2010/main" val="3784065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F7BD4-44F9-47AC-A90A-39A8A1FE770F}"/>
              </a:ext>
            </a:extLst>
          </p:cNvPr>
          <p:cNvSpPr>
            <a:spLocks noGrp="1"/>
          </p:cNvSpPr>
          <p:nvPr>
            <p:ph type="title"/>
          </p:nvPr>
        </p:nvSpPr>
        <p:spPr/>
        <p:txBody>
          <a:bodyPr/>
          <a:lstStyle/>
          <a:p>
            <a:pPr algn="ctr"/>
            <a:r>
              <a:rPr lang="en-US" dirty="0"/>
              <a:t>Vehicle Infrastructure</a:t>
            </a:r>
          </a:p>
        </p:txBody>
      </p:sp>
      <p:sp>
        <p:nvSpPr>
          <p:cNvPr id="3" name="Content Placeholder 2">
            <a:extLst>
              <a:ext uri="{FF2B5EF4-FFF2-40B4-BE49-F238E27FC236}">
                <a16:creationId xmlns:a16="http://schemas.microsoft.com/office/drawing/2014/main" id="{773E4CD7-DAE4-497F-9722-031EEFA9F1FD}"/>
              </a:ext>
            </a:extLst>
          </p:cNvPr>
          <p:cNvSpPr>
            <a:spLocks noGrp="1"/>
          </p:cNvSpPr>
          <p:nvPr>
            <p:ph idx="1"/>
          </p:nvPr>
        </p:nvSpPr>
        <p:spPr>
          <a:xfrm>
            <a:off x="24363" y="1015042"/>
            <a:ext cx="5494671" cy="5461957"/>
          </a:xfrm>
        </p:spPr>
        <p:txBody>
          <a:bodyPr/>
          <a:lstStyle/>
          <a:p>
            <a:r>
              <a:rPr lang="en-US" sz="2000" dirty="0"/>
              <a:t>In-Vehicle Network:</a:t>
            </a:r>
          </a:p>
          <a:p>
            <a:pPr lvl="1"/>
            <a:r>
              <a:rPr lang="en-US" sz="2000" dirty="0"/>
              <a:t>A VICTORY-compliant In-Vehicle Network (IVN)</a:t>
            </a:r>
          </a:p>
          <a:p>
            <a:r>
              <a:rPr lang="en-US" sz="2000" dirty="0"/>
              <a:t>Equipment Used: </a:t>
            </a:r>
          </a:p>
          <a:p>
            <a:pPr lvl="1"/>
            <a:r>
              <a:rPr lang="en-US" sz="2000" dirty="0"/>
              <a:t>An </a:t>
            </a:r>
            <a:r>
              <a:rPr lang="en-US" sz="2000" dirty="0" err="1"/>
              <a:t>MFoCS</a:t>
            </a:r>
            <a:r>
              <a:rPr lang="en-US" sz="2000" dirty="0"/>
              <a:t> </a:t>
            </a:r>
            <a:r>
              <a:rPr lang="en-US" sz="2000" b="1" dirty="0"/>
              <a:t>Shared Processing Unit </a:t>
            </a:r>
            <a:r>
              <a:rPr lang="en-US" sz="2000" dirty="0"/>
              <a:t>(SPU) that host software, shared services (Apps) and data</a:t>
            </a:r>
          </a:p>
          <a:p>
            <a:pPr lvl="1"/>
            <a:r>
              <a:rPr lang="en-US" sz="2000" dirty="0"/>
              <a:t>An </a:t>
            </a:r>
            <a:r>
              <a:rPr lang="en-US" sz="2000" b="1" dirty="0"/>
              <a:t>Ethernet Switch</a:t>
            </a:r>
            <a:r>
              <a:rPr lang="en-US" sz="2000" dirty="0"/>
              <a:t>, connected to the SPU and IVN hardware components (radio, jammer sensors, …)</a:t>
            </a:r>
          </a:p>
          <a:p>
            <a:pPr lvl="1"/>
            <a:r>
              <a:rPr lang="en-US" sz="2000" dirty="0"/>
              <a:t>Interactive Multi-Function Display Unit(s) </a:t>
            </a:r>
          </a:p>
          <a:p>
            <a:r>
              <a:rPr lang="en-US" sz="2000" dirty="0"/>
              <a:t>Equipment Available: </a:t>
            </a:r>
          </a:p>
          <a:p>
            <a:pPr lvl="1"/>
            <a:r>
              <a:rPr lang="en-US" sz="2000" dirty="0"/>
              <a:t>DBH SPU </a:t>
            </a:r>
          </a:p>
          <a:p>
            <a:pPr lvl="2"/>
            <a:r>
              <a:rPr lang="en-US" sz="1600" dirty="0"/>
              <a:t>Another common SPU used on vehicle </a:t>
            </a:r>
          </a:p>
          <a:p>
            <a:pPr lvl="2"/>
            <a:r>
              <a:rPr lang="en-US" sz="1600" dirty="0"/>
              <a:t>It has an Arm Processor with limited processing power and disk space</a:t>
            </a:r>
          </a:p>
        </p:txBody>
      </p:sp>
      <p:sp>
        <p:nvSpPr>
          <p:cNvPr id="8" name="TextBox 7">
            <a:extLst>
              <a:ext uri="{FF2B5EF4-FFF2-40B4-BE49-F238E27FC236}">
                <a16:creationId xmlns:a16="http://schemas.microsoft.com/office/drawing/2014/main" id="{6C99A097-4584-49E7-BA5C-16F43EA79176}"/>
              </a:ext>
            </a:extLst>
          </p:cNvPr>
          <p:cNvSpPr txBox="1"/>
          <p:nvPr/>
        </p:nvSpPr>
        <p:spPr>
          <a:xfrm>
            <a:off x="7835774" y="5889939"/>
            <a:ext cx="2240742" cy="369332"/>
          </a:xfrm>
          <a:prstGeom prst="rect">
            <a:avLst/>
          </a:prstGeom>
          <a:noFill/>
        </p:spPr>
        <p:txBody>
          <a:bodyPr wrap="none" rtlCol="0">
            <a:spAutoFit/>
          </a:bodyPr>
          <a:lstStyle/>
          <a:p>
            <a:r>
              <a:rPr lang="en-US" b="1" i="1" dirty="0"/>
              <a:t>In-Vehicle Network</a:t>
            </a:r>
          </a:p>
        </p:txBody>
      </p:sp>
      <p:pic>
        <p:nvPicPr>
          <p:cNvPr id="4" name="Picture 3">
            <a:extLst>
              <a:ext uri="{FF2B5EF4-FFF2-40B4-BE49-F238E27FC236}">
                <a16:creationId xmlns:a16="http://schemas.microsoft.com/office/drawing/2014/main" id="{A552C7AB-2E62-47BE-AED3-8A56F86E1FE6}"/>
              </a:ext>
            </a:extLst>
          </p:cNvPr>
          <p:cNvPicPr>
            <a:picLocks noChangeAspect="1"/>
          </p:cNvPicPr>
          <p:nvPr/>
        </p:nvPicPr>
        <p:blipFill>
          <a:blip r:embed="rId3"/>
          <a:stretch>
            <a:fillRect/>
          </a:stretch>
        </p:blipFill>
        <p:spPr>
          <a:xfrm>
            <a:off x="5291856" y="1477108"/>
            <a:ext cx="6705378" cy="4143479"/>
          </a:xfrm>
          <a:prstGeom prst="rect">
            <a:avLst/>
          </a:prstGeom>
        </p:spPr>
      </p:pic>
    </p:spTree>
    <p:extLst>
      <p:ext uri="{BB962C8B-B14F-4D97-AF65-F5344CB8AC3E}">
        <p14:creationId xmlns:p14="http://schemas.microsoft.com/office/powerpoint/2010/main" val="2480556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FBBE-8E0C-354F-ABAC-0BE5C1D102E1}"/>
              </a:ext>
            </a:extLst>
          </p:cNvPr>
          <p:cNvSpPr>
            <a:spLocks noGrp="1"/>
          </p:cNvSpPr>
          <p:nvPr>
            <p:ph type="title"/>
          </p:nvPr>
        </p:nvSpPr>
        <p:spPr>
          <a:xfrm>
            <a:off x="838200" y="365126"/>
            <a:ext cx="10515600" cy="764428"/>
          </a:xfrm>
        </p:spPr>
        <p:txBody>
          <a:bodyPr/>
          <a:lstStyle/>
          <a:p>
            <a:pPr algn="ctr"/>
            <a:r>
              <a:rPr lang="en-US" dirty="0"/>
              <a:t>Vehicle Network</a:t>
            </a:r>
          </a:p>
        </p:txBody>
      </p:sp>
      <p:pic>
        <p:nvPicPr>
          <p:cNvPr id="4" name="Picture 3">
            <a:extLst>
              <a:ext uri="{FF2B5EF4-FFF2-40B4-BE49-F238E27FC236}">
                <a16:creationId xmlns:a16="http://schemas.microsoft.com/office/drawing/2014/main" id="{2DEA2DC4-2FD9-8146-8929-02BE1376D794}"/>
              </a:ext>
            </a:extLst>
          </p:cNvPr>
          <p:cNvPicPr>
            <a:picLocks noChangeAspect="1"/>
          </p:cNvPicPr>
          <p:nvPr/>
        </p:nvPicPr>
        <p:blipFill>
          <a:blip r:embed="rId2"/>
          <a:stretch>
            <a:fillRect/>
          </a:stretch>
        </p:blipFill>
        <p:spPr>
          <a:xfrm>
            <a:off x="3714132" y="1420088"/>
            <a:ext cx="1935409" cy="1935409"/>
          </a:xfrm>
          <a:prstGeom prst="rect">
            <a:avLst/>
          </a:prstGeom>
        </p:spPr>
      </p:pic>
      <p:pic>
        <p:nvPicPr>
          <p:cNvPr id="5" name="Picture 4">
            <a:extLst>
              <a:ext uri="{FF2B5EF4-FFF2-40B4-BE49-F238E27FC236}">
                <a16:creationId xmlns:a16="http://schemas.microsoft.com/office/drawing/2014/main" id="{C539A8DB-8F4F-B04E-85D1-D32379622263}"/>
              </a:ext>
            </a:extLst>
          </p:cNvPr>
          <p:cNvPicPr>
            <a:picLocks noChangeAspect="1"/>
          </p:cNvPicPr>
          <p:nvPr/>
        </p:nvPicPr>
        <p:blipFill>
          <a:blip r:embed="rId3"/>
          <a:stretch>
            <a:fillRect/>
          </a:stretch>
        </p:blipFill>
        <p:spPr>
          <a:xfrm>
            <a:off x="3637372" y="4668731"/>
            <a:ext cx="1783364" cy="1169887"/>
          </a:xfrm>
          <a:prstGeom prst="rect">
            <a:avLst/>
          </a:prstGeom>
        </p:spPr>
      </p:pic>
      <p:pic>
        <p:nvPicPr>
          <p:cNvPr id="6" name="Picture 5">
            <a:extLst>
              <a:ext uri="{FF2B5EF4-FFF2-40B4-BE49-F238E27FC236}">
                <a16:creationId xmlns:a16="http://schemas.microsoft.com/office/drawing/2014/main" id="{11A2DC47-A8D6-FD4F-BF35-06B901A73AE8}"/>
              </a:ext>
            </a:extLst>
          </p:cNvPr>
          <p:cNvPicPr>
            <a:picLocks noChangeAspect="1"/>
          </p:cNvPicPr>
          <p:nvPr/>
        </p:nvPicPr>
        <p:blipFill>
          <a:blip r:embed="rId4"/>
          <a:stretch>
            <a:fillRect/>
          </a:stretch>
        </p:blipFill>
        <p:spPr>
          <a:xfrm>
            <a:off x="7457517" y="4576559"/>
            <a:ext cx="792370" cy="1354232"/>
          </a:xfrm>
          <a:prstGeom prst="rect">
            <a:avLst/>
          </a:prstGeom>
        </p:spPr>
      </p:pic>
      <p:pic>
        <p:nvPicPr>
          <p:cNvPr id="8" name="Picture 7">
            <a:extLst>
              <a:ext uri="{FF2B5EF4-FFF2-40B4-BE49-F238E27FC236}">
                <a16:creationId xmlns:a16="http://schemas.microsoft.com/office/drawing/2014/main" id="{F3925C93-8CFD-CD42-B94E-34D6ECD26901}"/>
              </a:ext>
            </a:extLst>
          </p:cNvPr>
          <p:cNvPicPr>
            <a:picLocks noChangeAspect="1"/>
          </p:cNvPicPr>
          <p:nvPr/>
        </p:nvPicPr>
        <p:blipFill>
          <a:blip r:embed="rId5"/>
          <a:stretch>
            <a:fillRect/>
          </a:stretch>
        </p:blipFill>
        <p:spPr>
          <a:xfrm>
            <a:off x="7320210" y="2029150"/>
            <a:ext cx="1066984" cy="1066984"/>
          </a:xfrm>
          <a:prstGeom prst="rect">
            <a:avLst/>
          </a:prstGeom>
        </p:spPr>
      </p:pic>
      <p:sp>
        <p:nvSpPr>
          <p:cNvPr id="9" name="TextBox 8">
            <a:extLst>
              <a:ext uri="{FF2B5EF4-FFF2-40B4-BE49-F238E27FC236}">
                <a16:creationId xmlns:a16="http://schemas.microsoft.com/office/drawing/2014/main" id="{D2D2F05B-A18F-7C4B-A982-A19649121A41}"/>
              </a:ext>
            </a:extLst>
          </p:cNvPr>
          <p:cNvSpPr txBox="1"/>
          <p:nvPr/>
        </p:nvSpPr>
        <p:spPr>
          <a:xfrm>
            <a:off x="7504299" y="5930791"/>
            <a:ext cx="1111348" cy="369332"/>
          </a:xfrm>
          <a:prstGeom prst="rect">
            <a:avLst/>
          </a:prstGeom>
          <a:noFill/>
        </p:spPr>
        <p:txBody>
          <a:bodyPr wrap="square" rtlCol="0">
            <a:spAutoFit/>
          </a:bodyPr>
          <a:lstStyle/>
          <a:p>
            <a:r>
              <a:rPr lang="en-US" dirty="0"/>
              <a:t>DAGR</a:t>
            </a:r>
          </a:p>
        </p:txBody>
      </p:sp>
      <p:cxnSp>
        <p:nvCxnSpPr>
          <p:cNvPr id="10" name="Straight Connector 9">
            <a:extLst>
              <a:ext uri="{FF2B5EF4-FFF2-40B4-BE49-F238E27FC236}">
                <a16:creationId xmlns:a16="http://schemas.microsoft.com/office/drawing/2014/main" id="{B7B3C739-FEAF-C149-86D4-663B956BED2A}"/>
              </a:ext>
            </a:extLst>
          </p:cNvPr>
          <p:cNvCxnSpPr>
            <a:cxnSpLocks/>
            <a:stCxn id="5" idx="3"/>
            <a:endCxn id="6" idx="1"/>
          </p:cNvCxnSpPr>
          <p:nvPr/>
        </p:nvCxnSpPr>
        <p:spPr bwMode="auto">
          <a:xfrm>
            <a:off x="5420736" y="5253675"/>
            <a:ext cx="2036781" cy="0"/>
          </a:xfrm>
          <a:prstGeom prst="line">
            <a:avLst/>
          </a:prstGeom>
          <a:solidFill>
            <a:srgbClr val="FFFFFF"/>
          </a:solidFill>
          <a:ln w="25400" cap="flat" cmpd="sng" algn="ctr">
            <a:solidFill>
              <a:schemeClr val="accent6"/>
            </a:solidFill>
            <a:prstDash val="solid"/>
            <a:round/>
            <a:headEnd type="triangle" w="med" len="med"/>
            <a:tailEnd type="triangle" w="med" len="med"/>
          </a:ln>
          <a:effectLst/>
        </p:spPr>
      </p:cxnSp>
      <p:sp>
        <p:nvSpPr>
          <p:cNvPr id="13" name="TextBox 12">
            <a:extLst>
              <a:ext uri="{FF2B5EF4-FFF2-40B4-BE49-F238E27FC236}">
                <a16:creationId xmlns:a16="http://schemas.microsoft.com/office/drawing/2014/main" id="{AB849A62-75A2-4545-86FF-9D61B76F3EB6}"/>
              </a:ext>
            </a:extLst>
          </p:cNvPr>
          <p:cNvSpPr txBox="1"/>
          <p:nvPr/>
        </p:nvSpPr>
        <p:spPr>
          <a:xfrm>
            <a:off x="6017609" y="5222901"/>
            <a:ext cx="1074148" cy="369332"/>
          </a:xfrm>
          <a:prstGeom prst="rect">
            <a:avLst/>
          </a:prstGeom>
          <a:noFill/>
        </p:spPr>
        <p:txBody>
          <a:bodyPr wrap="square" rtlCol="0">
            <a:spAutoFit/>
          </a:bodyPr>
          <a:lstStyle/>
          <a:p>
            <a:r>
              <a:rPr lang="en-US" dirty="0"/>
              <a:t>GSSIP</a:t>
            </a:r>
          </a:p>
        </p:txBody>
      </p:sp>
      <p:cxnSp>
        <p:nvCxnSpPr>
          <p:cNvPr id="30" name="Straight Arrow Connector 29">
            <a:extLst>
              <a:ext uri="{FF2B5EF4-FFF2-40B4-BE49-F238E27FC236}">
                <a16:creationId xmlns:a16="http://schemas.microsoft.com/office/drawing/2014/main" id="{6E3549AA-6B0D-9749-8BD7-ECB9F87B0D89}"/>
              </a:ext>
            </a:extLst>
          </p:cNvPr>
          <p:cNvCxnSpPr>
            <a:cxnSpLocks/>
            <a:stCxn id="8" idx="1"/>
          </p:cNvCxnSpPr>
          <p:nvPr/>
        </p:nvCxnSpPr>
        <p:spPr>
          <a:xfrm flipH="1">
            <a:off x="5420738" y="2562642"/>
            <a:ext cx="1899472" cy="0"/>
          </a:xfrm>
          <a:prstGeom prst="straightConnector1">
            <a:avLst/>
          </a:prstGeom>
          <a:ln w="254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0172EC5-1791-3C4D-BAE8-D9A5B18355E0}"/>
              </a:ext>
            </a:extLst>
          </p:cNvPr>
          <p:cNvSpPr txBox="1"/>
          <p:nvPr/>
        </p:nvSpPr>
        <p:spPr>
          <a:xfrm>
            <a:off x="7539477" y="2987928"/>
            <a:ext cx="874708" cy="369332"/>
          </a:xfrm>
          <a:prstGeom prst="rect">
            <a:avLst/>
          </a:prstGeom>
          <a:noFill/>
        </p:spPr>
        <p:txBody>
          <a:bodyPr wrap="square" rtlCol="0">
            <a:spAutoFit/>
          </a:bodyPr>
          <a:lstStyle/>
          <a:p>
            <a:r>
              <a:rPr lang="en-US" dirty="0"/>
              <a:t>CVRJ</a:t>
            </a:r>
          </a:p>
        </p:txBody>
      </p:sp>
      <p:sp>
        <p:nvSpPr>
          <p:cNvPr id="34" name="TextBox 33">
            <a:extLst>
              <a:ext uri="{FF2B5EF4-FFF2-40B4-BE49-F238E27FC236}">
                <a16:creationId xmlns:a16="http://schemas.microsoft.com/office/drawing/2014/main" id="{7B4B18CB-E77D-4641-BDDA-BFBD1C252594}"/>
              </a:ext>
            </a:extLst>
          </p:cNvPr>
          <p:cNvSpPr txBox="1"/>
          <p:nvPr/>
        </p:nvSpPr>
        <p:spPr>
          <a:xfrm>
            <a:off x="7179025" y="1607429"/>
            <a:ext cx="2140685" cy="369332"/>
          </a:xfrm>
          <a:prstGeom prst="rect">
            <a:avLst/>
          </a:prstGeom>
          <a:noFill/>
        </p:spPr>
        <p:txBody>
          <a:bodyPr wrap="square" rtlCol="0">
            <a:spAutoFit/>
          </a:bodyPr>
          <a:lstStyle/>
          <a:p>
            <a:r>
              <a:rPr lang="en-US" dirty="0"/>
              <a:t>AN/PRC-117F</a:t>
            </a:r>
          </a:p>
        </p:txBody>
      </p:sp>
      <p:sp>
        <p:nvSpPr>
          <p:cNvPr id="35" name="Rectangle 34">
            <a:extLst>
              <a:ext uri="{FF2B5EF4-FFF2-40B4-BE49-F238E27FC236}">
                <a16:creationId xmlns:a16="http://schemas.microsoft.com/office/drawing/2014/main" id="{7C79A5ED-9D41-2142-85AF-7AEEAF06B33B}"/>
              </a:ext>
            </a:extLst>
          </p:cNvPr>
          <p:cNvSpPr/>
          <p:nvPr/>
        </p:nvSpPr>
        <p:spPr>
          <a:xfrm>
            <a:off x="5804119" y="2526059"/>
            <a:ext cx="1565300" cy="646331"/>
          </a:xfrm>
          <a:prstGeom prst="rect">
            <a:avLst/>
          </a:prstGeom>
        </p:spPr>
        <p:txBody>
          <a:bodyPr wrap="none">
            <a:spAutoFit/>
          </a:bodyPr>
          <a:lstStyle/>
          <a:p>
            <a:pPr algn="ctr" eaLnBrk="0" hangingPunct="0"/>
            <a:r>
              <a:rPr lang="en-US" dirty="0">
                <a:solidFill>
                  <a:srgbClr val="000000"/>
                </a:solidFill>
              </a:rPr>
              <a:t>Native CVRJ IF </a:t>
            </a:r>
          </a:p>
          <a:p>
            <a:pPr algn="ctr" eaLnBrk="0" hangingPunct="0"/>
            <a:r>
              <a:rPr lang="en-US" dirty="0">
                <a:solidFill>
                  <a:srgbClr val="000000"/>
                </a:solidFill>
              </a:rPr>
              <a:t>(Proprietary)</a:t>
            </a:r>
          </a:p>
        </p:txBody>
      </p:sp>
      <p:sp>
        <p:nvSpPr>
          <p:cNvPr id="37" name="Rectangle 36">
            <a:extLst>
              <a:ext uri="{FF2B5EF4-FFF2-40B4-BE49-F238E27FC236}">
                <a16:creationId xmlns:a16="http://schemas.microsoft.com/office/drawing/2014/main" id="{653939F2-0B54-BB41-A664-7A6BDF2AA48A}"/>
              </a:ext>
            </a:extLst>
          </p:cNvPr>
          <p:cNvSpPr/>
          <p:nvPr/>
        </p:nvSpPr>
        <p:spPr>
          <a:xfrm>
            <a:off x="3561281" y="1590371"/>
            <a:ext cx="2171717" cy="137008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D73E26F-A190-6141-AB9A-94DD5AE79B06}"/>
              </a:ext>
            </a:extLst>
          </p:cNvPr>
          <p:cNvSpPr txBox="1"/>
          <p:nvPr/>
        </p:nvSpPr>
        <p:spPr>
          <a:xfrm>
            <a:off x="3921285" y="5869403"/>
            <a:ext cx="1581298" cy="369332"/>
          </a:xfrm>
          <a:prstGeom prst="rect">
            <a:avLst/>
          </a:prstGeom>
          <a:noFill/>
        </p:spPr>
        <p:txBody>
          <a:bodyPr wrap="square" rtlCol="0">
            <a:spAutoFit/>
          </a:bodyPr>
          <a:lstStyle/>
          <a:p>
            <a:r>
              <a:rPr lang="en-US" dirty="0"/>
              <a:t>DBH SPU</a:t>
            </a:r>
          </a:p>
        </p:txBody>
      </p:sp>
      <p:sp>
        <p:nvSpPr>
          <p:cNvPr id="39" name="Rectangle 38">
            <a:extLst>
              <a:ext uri="{FF2B5EF4-FFF2-40B4-BE49-F238E27FC236}">
                <a16:creationId xmlns:a16="http://schemas.microsoft.com/office/drawing/2014/main" id="{4D93CFB0-E8D8-B940-88C2-EDF5BE30BE6D}"/>
              </a:ext>
            </a:extLst>
          </p:cNvPr>
          <p:cNvSpPr/>
          <p:nvPr/>
        </p:nvSpPr>
        <p:spPr>
          <a:xfrm>
            <a:off x="1234831" y="1464092"/>
            <a:ext cx="731520" cy="4933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orthographicFront"/>
              <a:lightRig rig="threePt" dir="t"/>
            </a:scene3d>
            <a:flatTx/>
          </a:bodyPr>
          <a:lstStyle/>
          <a:p>
            <a:pPr algn="ctr"/>
            <a:r>
              <a:rPr lang="en-US" dirty="0"/>
              <a:t>VICTORY Data Bus (VDB) Ethernet LAN</a:t>
            </a:r>
          </a:p>
        </p:txBody>
      </p:sp>
      <p:sp>
        <p:nvSpPr>
          <p:cNvPr id="40" name="TextBox 39">
            <a:extLst>
              <a:ext uri="{FF2B5EF4-FFF2-40B4-BE49-F238E27FC236}">
                <a16:creationId xmlns:a16="http://schemas.microsoft.com/office/drawing/2014/main" id="{870577DC-C413-7844-81E9-4CE6383CDE1D}"/>
              </a:ext>
            </a:extLst>
          </p:cNvPr>
          <p:cNvSpPr txBox="1"/>
          <p:nvPr/>
        </p:nvSpPr>
        <p:spPr>
          <a:xfrm>
            <a:off x="3561281" y="1666379"/>
            <a:ext cx="2556458" cy="369332"/>
          </a:xfrm>
          <a:prstGeom prst="rect">
            <a:avLst/>
          </a:prstGeom>
          <a:noFill/>
        </p:spPr>
        <p:txBody>
          <a:bodyPr wrap="square" rtlCol="0">
            <a:spAutoFit/>
          </a:bodyPr>
          <a:lstStyle/>
          <a:p>
            <a:r>
              <a:rPr lang="en-US" i="1" dirty="0"/>
              <a:t>SPU to be replaced</a:t>
            </a:r>
          </a:p>
        </p:txBody>
      </p:sp>
      <p:sp>
        <p:nvSpPr>
          <p:cNvPr id="41" name="TextBox 40">
            <a:extLst>
              <a:ext uri="{FF2B5EF4-FFF2-40B4-BE49-F238E27FC236}">
                <a16:creationId xmlns:a16="http://schemas.microsoft.com/office/drawing/2014/main" id="{B14B9B61-78BE-EE4A-96D5-1352B9F5ED75}"/>
              </a:ext>
            </a:extLst>
          </p:cNvPr>
          <p:cNvSpPr txBox="1"/>
          <p:nvPr/>
        </p:nvSpPr>
        <p:spPr>
          <a:xfrm>
            <a:off x="4274844" y="2986165"/>
            <a:ext cx="1581298" cy="369332"/>
          </a:xfrm>
          <a:prstGeom prst="rect">
            <a:avLst/>
          </a:prstGeom>
          <a:noFill/>
        </p:spPr>
        <p:txBody>
          <a:bodyPr wrap="square" rtlCol="0">
            <a:spAutoFit/>
          </a:bodyPr>
          <a:lstStyle/>
          <a:p>
            <a:r>
              <a:rPr lang="en-US" dirty="0" err="1"/>
              <a:t>MFoCS</a:t>
            </a:r>
            <a:r>
              <a:rPr lang="en-US" dirty="0"/>
              <a:t> SPU</a:t>
            </a:r>
          </a:p>
        </p:txBody>
      </p:sp>
      <p:cxnSp>
        <p:nvCxnSpPr>
          <p:cNvPr id="43" name="Straight Arrow Connector 42">
            <a:extLst>
              <a:ext uri="{FF2B5EF4-FFF2-40B4-BE49-F238E27FC236}">
                <a16:creationId xmlns:a16="http://schemas.microsoft.com/office/drawing/2014/main" id="{528BA3D3-C128-CC42-B4E4-49580DA66B1A}"/>
              </a:ext>
            </a:extLst>
          </p:cNvPr>
          <p:cNvCxnSpPr/>
          <p:nvPr/>
        </p:nvCxnSpPr>
        <p:spPr>
          <a:xfrm flipH="1">
            <a:off x="1966351" y="4853357"/>
            <a:ext cx="1671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9639B70-ABB2-954F-A6C0-8D9F99673915}"/>
              </a:ext>
            </a:extLst>
          </p:cNvPr>
          <p:cNvSpPr txBox="1"/>
          <p:nvPr/>
        </p:nvSpPr>
        <p:spPr>
          <a:xfrm>
            <a:off x="2031050" y="4847565"/>
            <a:ext cx="1819895" cy="276999"/>
          </a:xfrm>
          <a:prstGeom prst="rect">
            <a:avLst/>
          </a:prstGeom>
          <a:noFill/>
        </p:spPr>
        <p:txBody>
          <a:bodyPr wrap="square" rtlCol="0">
            <a:spAutoFit/>
          </a:bodyPr>
          <a:lstStyle/>
          <a:p>
            <a:r>
              <a:rPr lang="en-US" sz="1200" dirty="0" err="1"/>
              <a:t>Pos</a:t>
            </a:r>
            <a:r>
              <a:rPr lang="en-US" sz="1200" dirty="0"/>
              <a:t>, Ori, DoT, GPS Health</a:t>
            </a:r>
          </a:p>
        </p:txBody>
      </p:sp>
      <p:cxnSp>
        <p:nvCxnSpPr>
          <p:cNvPr id="45" name="Straight Arrow Connector 44">
            <a:extLst>
              <a:ext uri="{FF2B5EF4-FFF2-40B4-BE49-F238E27FC236}">
                <a16:creationId xmlns:a16="http://schemas.microsoft.com/office/drawing/2014/main" id="{E36D1841-907B-D348-8B37-CA4AF76E0E32}"/>
              </a:ext>
            </a:extLst>
          </p:cNvPr>
          <p:cNvCxnSpPr/>
          <p:nvPr/>
        </p:nvCxnSpPr>
        <p:spPr>
          <a:xfrm flipH="1">
            <a:off x="1978156" y="5592233"/>
            <a:ext cx="1671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3676CED-93E1-0A4B-88AD-E976A8D8AF4D}"/>
              </a:ext>
            </a:extLst>
          </p:cNvPr>
          <p:cNvSpPr txBox="1"/>
          <p:nvPr/>
        </p:nvSpPr>
        <p:spPr>
          <a:xfrm>
            <a:off x="2014635" y="5225045"/>
            <a:ext cx="1819895" cy="276999"/>
          </a:xfrm>
          <a:prstGeom prst="rect">
            <a:avLst/>
          </a:prstGeom>
          <a:noFill/>
        </p:spPr>
        <p:txBody>
          <a:bodyPr wrap="square" rtlCol="0">
            <a:spAutoFit/>
          </a:bodyPr>
          <a:lstStyle/>
          <a:p>
            <a:r>
              <a:rPr lang="en-US" sz="1200" dirty="0" err="1"/>
              <a:t>Pos</a:t>
            </a:r>
            <a:r>
              <a:rPr lang="en-US" sz="1200" dirty="0"/>
              <a:t>, Ori, DoT, GPS Mgmt.</a:t>
            </a:r>
          </a:p>
        </p:txBody>
      </p:sp>
      <p:cxnSp>
        <p:nvCxnSpPr>
          <p:cNvPr id="53" name="Straight Arrow Connector 52">
            <a:extLst>
              <a:ext uri="{FF2B5EF4-FFF2-40B4-BE49-F238E27FC236}">
                <a16:creationId xmlns:a16="http://schemas.microsoft.com/office/drawing/2014/main" id="{8A1ABA97-1983-8B49-AB7F-7FA3340DA697}"/>
              </a:ext>
            </a:extLst>
          </p:cNvPr>
          <p:cNvCxnSpPr>
            <a:stCxn id="5" idx="1"/>
          </p:cNvCxnSpPr>
          <p:nvPr/>
        </p:nvCxnSpPr>
        <p:spPr>
          <a:xfrm flipH="1">
            <a:off x="2014635" y="5253675"/>
            <a:ext cx="162273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D4C1AB0-C492-7A41-BF1C-BB55A6B8DD18}"/>
              </a:ext>
            </a:extLst>
          </p:cNvPr>
          <p:cNvSpPr txBox="1"/>
          <p:nvPr/>
        </p:nvSpPr>
        <p:spPr>
          <a:xfrm>
            <a:off x="2031050" y="5576740"/>
            <a:ext cx="1819895" cy="276999"/>
          </a:xfrm>
          <a:prstGeom prst="rect">
            <a:avLst/>
          </a:prstGeom>
          <a:noFill/>
        </p:spPr>
        <p:txBody>
          <a:bodyPr wrap="square" rtlCol="0">
            <a:spAutoFit/>
          </a:bodyPr>
          <a:lstStyle/>
          <a:p>
            <a:r>
              <a:rPr lang="en-US" sz="1200" dirty="0" err="1"/>
              <a:t>Pos</a:t>
            </a:r>
            <a:r>
              <a:rPr lang="en-US" sz="1200" dirty="0"/>
              <a:t>, Ori, DoT, GPS VDM</a:t>
            </a:r>
          </a:p>
        </p:txBody>
      </p:sp>
      <p:cxnSp>
        <p:nvCxnSpPr>
          <p:cNvPr id="56" name="Straight Arrow Connector 55">
            <a:extLst>
              <a:ext uri="{FF2B5EF4-FFF2-40B4-BE49-F238E27FC236}">
                <a16:creationId xmlns:a16="http://schemas.microsoft.com/office/drawing/2014/main" id="{A4AAB57A-96CB-124E-B96B-514477EA07D3}"/>
              </a:ext>
            </a:extLst>
          </p:cNvPr>
          <p:cNvCxnSpPr/>
          <p:nvPr/>
        </p:nvCxnSpPr>
        <p:spPr>
          <a:xfrm flipH="1">
            <a:off x="1964004" y="2137999"/>
            <a:ext cx="1671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DD5D8BA-3844-1A45-85F4-8F3FEEED7CC3}"/>
              </a:ext>
            </a:extLst>
          </p:cNvPr>
          <p:cNvSpPr txBox="1"/>
          <p:nvPr/>
        </p:nvSpPr>
        <p:spPr>
          <a:xfrm>
            <a:off x="2028703" y="2132207"/>
            <a:ext cx="1819895" cy="461665"/>
          </a:xfrm>
          <a:prstGeom prst="rect">
            <a:avLst/>
          </a:prstGeom>
          <a:noFill/>
        </p:spPr>
        <p:txBody>
          <a:bodyPr wrap="square" rtlCol="0">
            <a:spAutoFit/>
          </a:bodyPr>
          <a:lstStyle/>
          <a:p>
            <a:r>
              <a:rPr lang="en-US" sz="1200" dirty="0"/>
              <a:t>Data Logger, Intercom, </a:t>
            </a:r>
          </a:p>
          <a:p>
            <a:r>
              <a:rPr lang="en-US" sz="1200" dirty="0"/>
              <a:t>EW, Health</a:t>
            </a:r>
          </a:p>
        </p:txBody>
      </p:sp>
      <p:cxnSp>
        <p:nvCxnSpPr>
          <p:cNvPr id="58" name="Straight Arrow Connector 57">
            <a:extLst>
              <a:ext uri="{FF2B5EF4-FFF2-40B4-BE49-F238E27FC236}">
                <a16:creationId xmlns:a16="http://schemas.microsoft.com/office/drawing/2014/main" id="{15C040CF-3888-7B42-978E-FE7D3722DDA5}"/>
              </a:ext>
            </a:extLst>
          </p:cNvPr>
          <p:cNvCxnSpPr/>
          <p:nvPr/>
        </p:nvCxnSpPr>
        <p:spPr>
          <a:xfrm flipH="1">
            <a:off x="1975809" y="2961283"/>
            <a:ext cx="1671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04EF7AC-F370-6144-9218-32C06233848F}"/>
              </a:ext>
            </a:extLst>
          </p:cNvPr>
          <p:cNvSpPr txBox="1"/>
          <p:nvPr/>
        </p:nvSpPr>
        <p:spPr>
          <a:xfrm>
            <a:off x="2025628" y="2507009"/>
            <a:ext cx="1819895" cy="461665"/>
          </a:xfrm>
          <a:prstGeom prst="rect">
            <a:avLst/>
          </a:prstGeom>
          <a:noFill/>
        </p:spPr>
        <p:txBody>
          <a:bodyPr wrap="square" rtlCol="0">
            <a:spAutoFit/>
          </a:bodyPr>
          <a:lstStyle/>
          <a:p>
            <a:r>
              <a:rPr lang="en-US" sz="1200" dirty="0"/>
              <a:t>Data Logger, Intercom, EW </a:t>
            </a:r>
            <a:r>
              <a:rPr lang="en-US" sz="1200" dirty="0" err="1"/>
              <a:t>Mgmt</a:t>
            </a:r>
            <a:endParaRPr lang="en-US" sz="1200" dirty="0"/>
          </a:p>
        </p:txBody>
      </p:sp>
      <p:cxnSp>
        <p:nvCxnSpPr>
          <p:cNvPr id="60" name="Straight Arrow Connector 59">
            <a:extLst>
              <a:ext uri="{FF2B5EF4-FFF2-40B4-BE49-F238E27FC236}">
                <a16:creationId xmlns:a16="http://schemas.microsoft.com/office/drawing/2014/main" id="{21F3B1DA-590E-F342-8641-2C1ADA39AADA}"/>
              </a:ext>
            </a:extLst>
          </p:cNvPr>
          <p:cNvCxnSpPr/>
          <p:nvPr/>
        </p:nvCxnSpPr>
        <p:spPr>
          <a:xfrm flipH="1">
            <a:off x="2012288" y="2538317"/>
            <a:ext cx="162273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2C78B3C-7A81-1A49-AEFC-251EBC8188EE}"/>
              </a:ext>
            </a:extLst>
          </p:cNvPr>
          <p:cNvSpPr txBox="1"/>
          <p:nvPr/>
        </p:nvSpPr>
        <p:spPr>
          <a:xfrm>
            <a:off x="2028703" y="2917654"/>
            <a:ext cx="1819895" cy="276999"/>
          </a:xfrm>
          <a:prstGeom prst="rect">
            <a:avLst/>
          </a:prstGeom>
          <a:noFill/>
        </p:spPr>
        <p:txBody>
          <a:bodyPr wrap="square" rtlCol="0">
            <a:spAutoFit/>
          </a:bodyPr>
          <a:lstStyle/>
          <a:p>
            <a:r>
              <a:rPr lang="en-US" sz="1200" dirty="0"/>
              <a:t>Data Logger VDM</a:t>
            </a:r>
          </a:p>
        </p:txBody>
      </p:sp>
      <p:sp>
        <p:nvSpPr>
          <p:cNvPr id="65" name="Folded Corner 64">
            <a:extLst>
              <a:ext uri="{FF2B5EF4-FFF2-40B4-BE49-F238E27FC236}">
                <a16:creationId xmlns:a16="http://schemas.microsoft.com/office/drawing/2014/main" id="{893600E1-DD64-EB42-B850-F7F5DF9D61ED}"/>
              </a:ext>
            </a:extLst>
          </p:cNvPr>
          <p:cNvSpPr/>
          <p:nvPr/>
        </p:nvSpPr>
        <p:spPr>
          <a:xfrm>
            <a:off x="3236114" y="3499086"/>
            <a:ext cx="1327714" cy="770136"/>
          </a:xfrm>
          <a:prstGeom prst="foldedCorner">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VCL Instance Document</a:t>
            </a:r>
          </a:p>
        </p:txBody>
      </p:sp>
      <p:cxnSp>
        <p:nvCxnSpPr>
          <p:cNvPr id="67" name="Straight Arrow Connector 66">
            <a:extLst>
              <a:ext uri="{FF2B5EF4-FFF2-40B4-BE49-F238E27FC236}">
                <a16:creationId xmlns:a16="http://schemas.microsoft.com/office/drawing/2014/main" id="{FBF067A8-5589-FC44-8EC6-C036D349BFAD}"/>
              </a:ext>
            </a:extLst>
          </p:cNvPr>
          <p:cNvCxnSpPr>
            <a:cxnSpLocks/>
            <a:stCxn id="65" idx="0"/>
            <a:endCxn id="37" idx="2"/>
          </p:cNvCxnSpPr>
          <p:nvPr/>
        </p:nvCxnSpPr>
        <p:spPr>
          <a:xfrm flipV="1">
            <a:off x="3899971" y="2960458"/>
            <a:ext cx="747169" cy="538628"/>
          </a:xfrm>
          <a:prstGeom prst="straightConnector1">
            <a:avLst/>
          </a:prstGeom>
          <a:ln>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E1E39A3-D973-A445-8682-F3DD926B29D5}"/>
              </a:ext>
            </a:extLst>
          </p:cNvPr>
          <p:cNvCxnSpPr>
            <a:cxnSpLocks/>
            <a:stCxn id="65" idx="2"/>
            <a:endCxn id="5" idx="0"/>
          </p:cNvCxnSpPr>
          <p:nvPr/>
        </p:nvCxnSpPr>
        <p:spPr>
          <a:xfrm>
            <a:off x="3899971" y="4269222"/>
            <a:ext cx="629083" cy="399509"/>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546D992-0FD9-144A-BA5F-DED22DBC1B9D}"/>
              </a:ext>
            </a:extLst>
          </p:cNvPr>
          <p:cNvCxnSpPr>
            <a:cxnSpLocks/>
            <a:stCxn id="77" idx="1"/>
          </p:cNvCxnSpPr>
          <p:nvPr/>
        </p:nvCxnSpPr>
        <p:spPr>
          <a:xfrm flipH="1">
            <a:off x="9405634" y="3392237"/>
            <a:ext cx="4455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 Box 58">
            <a:extLst>
              <a:ext uri="{FF2B5EF4-FFF2-40B4-BE49-F238E27FC236}">
                <a16:creationId xmlns:a16="http://schemas.microsoft.com/office/drawing/2014/main" id="{85D6E23D-3622-E648-93B1-85D8D6F02B6D}"/>
              </a:ext>
            </a:extLst>
          </p:cNvPr>
          <p:cNvSpPr txBox="1">
            <a:spLocks noChangeArrowheads="1"/>
          </p:cNvSpPr>
          <p:nvPr/>
        </p:nvSpPr>
        <p:spPr bwMode="auto">
          <a:xfrm>
            <a:off x="9851209" y="3254123"/>
            <a:ext cx="709613" cy="276225"/>
          </a:xfrm>
          <a:prstGeom prst="rect">
            <a:avLst/>
          </a:prstGeom>
          <a:noFill/>
          <a:ln w="9525">
            <a:noFill/>
            <a:miter lim="800000"/>
            <a:headEnd/>
            <a:tailEnd/>
          </a:ln>
        </p:spPr>
        <p:txBody>
          <a:bodyPr wrap="none">
            <a:spAutoFit/>
          </a:bodyPr>
          <a:lstStyle/>
          <a:p>
            <a:pPr>
              <a:buNone/>
            </a:pPr>
            <a:r>
              <a:rPr lang="en-US" sz="1200" dirty="0">
                <a:solidFill>
                  <a:srgbClr val="000000"/>
                </a:solidFill>
                <a:latin typeface="Times New Roman" pitchFamily="18" charset="0"/>
              </a:rPr>
              <a:t>Ethernet</a:t>
            </a:r>
          </a:p>
        </p:txBody>
      </p:sp>
      <p:sp>
        <p:nvSpPr>
          <p:cNvPr id="80" name="Rectangle 60">
            <a:extLst>
              <a:ext uri="{FF2B5EF4-FFF2-40B4-BE49-F238E27FC236}">
                <a16:creationId xmlns:a16="http://schemas.microsoft.com/office/drawing/2014/main" id="{0494918C-7521-024A-9456-8A4ABEC2B596}"/>
              </a:ext>
            </a:extLst>
          </p:cNvPr>
          <p:cNvSpPr>
            <a:spLocks noChangeArrowheads="1"/>
          </p:cNvSpPr>
          <p:nvPr/>
        </p:nvSpPr>
        <p:spPr bwMode="auto">
          <a:xfrm>
            <a:off x="9358750" y="3254126"/>
            <a:ext cx="1219201" cy="681065"/>
          </a:xfrm>
          <a:prstGeom prst="rect">
            <a:avLst/>
          </a:prstGeom>
          <a:noFill/>
          <a:ln w="9525">
            <a:solidFill>
              <a:schemeClr val="tx1"/>
            </a:solidFill>
            <a:miter lim="800000"/>
            <a:headEnd/>
            <a:tailEnd/>
          </a:ln>
        </p:spPr>
        <p:txBody>
          <a:bodyPr wrap="none" anchor="ctr"/>
          <a:lstStyle/>
          <a:p>
            <a:pPr eaLnBrk="1" hangingPunct="1">
              <a:buNone/>
            </a:pPr>
            <a:endParaRPr lang="en-US" sz="1400">
              <a:solidFill>
                <a:srgbClr val="000000"/>
              </a:solidFill>
            </a:endParaRPr>
          </a:p>
        </p:txBody>
      </p:sp>
      <p:cxnSp>
        <p:nvCxnSpPr>
          <p:cNvPr id="81" name="Straight Arrow Connector 80">
            <a:extLst>
              <a:ext uri="{FF2B5EF4-FFF2-40B4-BE49-F238E27FC236}">
                <a16:creationId xmlns:a16="http://schemas.microsoft.com/office/drawing/2014/main" id="{04FDF32C-1DFF-E745-BF7B-0D2108CD6B74}"/>
              </a:ext>
            </a:extLst>
          </p:cNvPr>
          <p:cNvCxnSpPr>
            <a:cxnSpLocks/>
            <a:stCxn id="82" idx="1"/>
          </p:cNvCxnSpPr>
          <p:nvPr/>
        </p:nvCxnSpPr>
        <p:spPr>
          <a:xfrm flipH="1" flipV="1">
            <a:off x="9405632" y="3594660"/>
            <a:ext cx="445574" cy="386"/>
          </a:xfrm>
          <a:prstGeom prst="straightConnector1">
            <a:avLst/>
          </a:prstGeom>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Text Box 58">
            <a:extLst>
              <a:ext uri="{FF2B5EF4-FFF2-40B4-BE49-F238E27FC236}">
                <a16:creationId xmlns:a16="http://schemas.microsoft.com/office/drawing/2014/main" id="{1BADC333-E3F7-B14B-80D7-355AA31A86D3}"/>
              </a:ext>
            </a:extLst>
          </p:cNvPr>
          <p:cNvSpPr txBox="1">
            <a:spLocks noChangeArrowheads="1"/>
          </p:cNvSpPr>
          <p:nvPr/>
        </p:nvSpPr>
        <p:spPr bwMode="auto">
          <a:xfrm>
            <a:off x="9851206" y="3456546"/>
            <a:ext cx="641522" cy="276999"/>
          </a:xfrm>
          <a:prstGeom prst="rect">
            <a:avLst/>
          </a:prstGeom>
          <a:noFill/>
          <a:ln w="9525">
            <a:noFill/>
            <a:miter lim="800000"/>
            <a:headEnd/>
            <a:tailEnd/>
          </a:ln>
        </p:spPr>
        <p:txBody>
          <a:bodyPr wrap="none">
            <a:spAutoFit/>
          </a:bodyPr>
          <a:lstStyle/>
          <a:p>
            <a:pPr>
              <a:buNone/>
            </a:pPr>
            <a:r>
              <a:rPr lang="en-US" sz="1200" dirty="0">
                <a:solidFill>
                  <a:srgbClr val="000000"/>
                </a:solidFill>
                <a:latin typeface="Times New Roman" pitchFamily="18" charset="0"/>
              </a:rPr>
              <a:t>RS 422</a:t>
            </a:r>
          </a:p>
        </p:txBody>
      </p:sp>
      <p:cxnSp>
        <p:nvCxnSpPr>
          <p:cNvPr id="83" name="Straight Arrow Connector 82">
            <a:extLst>
              <a:ext uri="{FF2B5EF4-FFF2-40B4-BE49-F238E27FC236}">
                <a16:creationId xmlns:a16="http://schemas.microsoft.com/office/drawing/2014/main" id="{23DDA5AF-1404-4C43-A296-6299C939DF89}"/>
              </a:ext>
            </a:extLst>
          </p:cNvPr>
          <p:cNvCxnSpPr>
            <a:cxnSpLocks/>
            <a:stCxn id="84" idx="1"/>
          </p:cNvCxnSpPr>
          <p:nvPr/>
        </p:nvCxnSpPr>
        <p:spPr>
          <a:xfrm flipH="1" flipV="1">
            <a:off x="9417262" y="3797080"/>
            <a:ext cx="445574" cy="386"/>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ext Box 58">
            <a:extLst>
              <a:ext uri="{FF2B5EF4-FFF2-40B4-BE49-F238E27FC236}">
                <a16:creationId xmlns:a16="http://schemas.microsoft.com/office/drawing/2014/main" id="{2F1A70B3-681D-0C40-A4DE-D5B48054F50C}"/>
              </a:ext>
            </a:extLst>
          </p:cNvPr>
          <p:cNvSpPr txBox="1">
            <a:spLocks noChangeArrowheads="1"/>
          </p:cNvSpPr>
          <p:nvPr/>
        </p:nvSpPr>
        <p:spPr bwMode="auto">
          <a:xfrm>
            <a:off x="9862836" y="3658966"/>
            <a:ext cx="641522" cy="276999"/>
          </a:xfrm>
          <a:prstGeom prst="rect">
            <a:avLst/>
          </a:prstGeom>
          <a:noFill/>
          <a:ln w="9525">
            <a:noFill/>
            <a:miter lim="800000"/>
            <a:headEnd/>
            <a:tailEnd/>
          </a:ln>
        </p:spPr>
        <p:txBody>
          <a:bodyPr wrap="none">
            <a:spAutoFit/>
          </a:bodyPr>
          <a:lstStyle/>
          <a:p>
            <a:pPr>
              <a:buNone/>
            </a:pPr>
            <a:r>
              <a:rPr lang="en-US" sz="1200" dirty="0">
                <a:solidFill>
                  <a:srgbClr val="000000"/>
                </a:solidFill>
                <a:latin typeface="Times New Roman" pitchFamily="18" charset="0"/>
              </a:rPr>
              <a:t>RS 232</a:t>
            </a:r>
          </a:p>
        </p:txBody>
      </p:sp>
    </p:spTree>
    <p:extLst>
      <p:ext uri="{BB962C8B-B14F-4D97-AF65-F5344CB8AC3E}">
        <p14:creationId xmlns:p14="http://schemas.microsoft.com/office/powerpoint/2010/main" val="835049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BE68-3083-4504-9063-2983F74B589D}"/>
              </a:ext>
            </a:extLst>
          </p:cNvPr>
          <p:cNvSpPr>
            <a:spLocks noGrp="1"/>
          </p:cNvSpPr>
          <p:nvPr>
            <p:ph type="title"/>
          </p:nvPr>
        </p:nvSpPr>
        <p:spPr>
          <a:xfrm>
            <a:off x="789772" y="33034"/>
            <a:ext cx="10515600" cy="921025"/>
          </a:xfrm>
        </p:spPr>
        <p:txBody>
          <a:bodyPr/>
          <a:lstStyle/>
          <a:p>
            <a:pPr algn="ctr"/>
            <a:r>
              <a:rPr lang="en-US" dirty="0"/>
              <a:t>Operation Flow</a:t>
            </a:r>
          </a:p>
        </p:txBody>
      </p:sp>
      <p:sp>
        <p:nvSpPr>
          <p:cNvPr id="3" name="Rectangle 2">
            <a:extLst>
              <a:ext uri="{FF2B5EF4-FFF2-40B4-BE49-F238E27FC236}">
                <a16:creationId xmlns:a16="http://schemas.microsoft.com/office/drawing/2014/main" id="{05F25318-858A-0349-9876-22BA42891A18}"/>
              </a:ext>
            </a:extLst>
          </p:cNvPr>
          <p:cNvSpPr/>
          <p:nvPr/>
        </p:nvSpPr>
        <p:spPr>
          <a:xfrm>
            <a:off x="4652262" y="1073611"/>
            <a:ext cx="2583050" cy="913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Broken/Inoperable </a:t>
            </a:r>
            <a:r>
              <a:rPr lang="en-US" sz="1600" dirty="0" err="1"/>
              <a:t>MFoCS</a:t>
            </a:r>
            <a:r>
              <a:rPr lang="en-US" sz="1600" dirty="0"/>
              <a:t> SPU</a:t>
            </a:r>
          </a:p>
        </p:txBody>
      </p:sp>
      <p:sp>
        <p:nvSpPr>
          <p:cNvPr id="5" name="Rectangle 4">
            <a:extLst>
              <a:ext uri="{FF2B5EF4-FFF2-40B4-BE49-F238E27FC236}">
                <a16:creationId xmlns:a16="http://schemas.microsoft.com/office/drawing/2014/main" id="{9CA079EA-DDA5-9E45-835C-471D9D17073B}"/>
              </a:ext>
            </a:extLst>
          </p:cNvPr>
          <p:cNvSpPr/>
          <p:nvPr/>
        </p:nvSpPr>
        <p:spPr>
          <a:xfrm>
            <a:off x="4652262" y="2338467"/>
            <a:ext cx="2583050" cy="776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Analyze inventory to find replacement</a:t>
            </a:r>
          </a:p>
        </p:txBody>
      </p:sp>
      <p:cxnSp>
        <p:nvCxnSpPr>
          <p:cNvPr id="7" name="Straight Arrow Connector 6">
            <a:extLst>
              <a:ext uri="{FF2B5EF4-FFF2-40B4-BE49-F238E27FC236}">
                <a16:creationId xmlns:a16="http://schemas.microsoft.com/office/drawing/2014/main" id="{68EE58D4-A6C3-EE49-B4AE-066055345A81}"/>
              </a:ext>
            </a:extLst>
          </p:cNvPr>
          <p:cNvCxnSpPr>
            <a:cxnSpLocks/>
            <a:stCxn id="3" idx="2"/>
            <a:endCxn id="5" idx="0"/>
          </p:cNvCxnSpPr>
          <p:nvPr/>
        </p:nvCxnSpPr>
        <p:spPr>
          <a:xfrm>
            <a:off x="5943787" y="1986638"/>
            <a:ext cx="0" cy="351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DAA8E97-C059-B240-93E4-78B1E397813A}"/>
              </a:ext>
            </a:extLst>
          </p:cNvPr>
          <p:cNvSpPr/>
          <p:nvPr/>
        </p:nvSpPr>
        <p:spPr>
          <a:xfrm>
            <a:off x="4652262" y="4056666"/>
            <a:ext cx="2583050" cy="913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Install software to satisfy original requirements</a:t>
            </a:r>
          </a:p>
        </p:txBody>
      </p:sp>
      <p:sp>
        <p:nvSpPr>
          <p:cNvPr id="16" name="TextBox 15">
            <a:extLst>
              <a:ext uri="{FF2B5EF4-FFF2-40B4-BE49-F238E27FC236}">
                <a16:creationId xmlns:a16="http://schemas.microsoft.com/office/drawing/2014/main" id="{4EFA8713-AD76-B04A-A570-7809E20B4CEB}"/>
              </a:ext>
            </a:extLst>
          </p:cNvPr>
          <p:cNvSpPr txBox="1"/>
          <p:nvPr/>
        </p:nvSpPr>
        <p:spPr>
          <a:xfrm>
            <a:off x="4516872" y="3496977"/>
            <a:ext cx="2853829" cy="307777"/>
          </a:xfrm>
          <a:prstGeom prst="rect">
            <a:avLst/>
          </a:prstGeom>
          <a:noFill/>
        </p:spPr>
        <p:txBody>
          <a:bodyPr wrap="square" rtlCol="0">
            <a:spAutoFit/>
          </a:bodyPr>
          <a:lstStyle/>
          <a:p>
            <a:r>
              <a:rPr lang="en-US" sz="1400" b="1" dirty="0"/>
              <a:t>DBH SPU Replacement Found</a:t>
            </a:r>
          </a:p>
        </p:txBody>
      </p:sp>
      <p:sp>
        <p:nvSpPr>
          <p:cNvPr id="22" name="Rectangle 21">
            <a:extLst>
              <a:ext uri="{FF2B5EF4-FFF2-40B4-BE49-F238E27FC236}">
                <a16:creationId xmlns:a16="http://schemas.microsoft.com/office/drawing/2014/main" id="{33A53274-3091-BB4D-AA7E-30CB6A881E19}"/>
              </a:ext>
            </a:extLst>
          </p:cNvPr>
          <p:cNvSpPr/>
          <p:nvPr/>
        </p:nvSpPr>
        <p:spPr>
          <a:xfrm>
            <a:off x="514121" y="4035053"/>
            <a:ext cx="2963587" cy="960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Configure network to satisfy original requirements</a:t>
            </a:r>
          </a:p>
        </p:txBody>
      </p:sp>
      <p:cxnSp>
        <p:nvCxnSpPr>
          <p:cNvPr id="23" name="Straight Arrow Connector 22">
            <a:extLst>
              <a:ext uri="{FF2B5EF4-FFF2-40B4-BE49-F238E27FC236}">
                <a16:creationId xmlns:a16="http://schemas.microsoft.com/office/drawing/2014/main" id="{3F9757D0-FE73-A942-B836-8B906DFE7EF5}"/>
              </a:ext>
            </a:extLst>
          </p:cNvPr>
          <p:cNvCxnSpPr>
            <a:cxnSpLocks/>
            <a:stCxn id="5" idx="2"/>
            <a:endCxn id="8" idx="0"/>
          </p:cNvCxnSpPr>
          <p:nvPr/>
        </p:nvCxnSpPr>
        <p:spPr>
          <a:xfrm>
            <a:off x="5943787" y="3114569"/>
            <a:ext cx="0" cy="942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D6C8CA2-16BB-0243-8E97-AB99402BAC02}"/>
              </a:ext>
            </a:extLst>
          </p:cNvPr>
          <p:cNvSpPr/>
          <p:nvPr/>
        </p:nvSpPr>
        <p:spPr>
          <a:xfrm>
            <a:off x="529620" y="5488717"/>
            <a:ext cx="3142970" cy="884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SPU disk space and adjust Data Logger storage accordingly</a:t>
            </a:r>
          </a:p>
        </p:txBody>
      </p:sp>
      <p:cxnSp>
        <p:nvCxnSpPr>
          <p:cNvPr id="35" name="Straight Arrow Connector 34">
            <a:extLst>
              <a:ext uri="{FF2B5EF4-FFF2-40B4-BE49-F238E27FC236}">
                <a16:creationId xmlns:a16="http://schemas.microsoft.com/office/drawing/2014/main" id="{95C16C66-2FD1-C447-901C-4C3E0E748BCC}"/>
              </a:ext>
            </a:extLst>
          </p:cNvPr>
          <p:cNvCxnSpPr>
            <a:cxnSpLocks/>
            <a:stCxn id="22" idx="2"/>
          </p:cNvCxnSpPr>
          <p:nvPr/>
        </p:nvCxnSpPr>
        <p:spPr>
          <a:xfrm>
            <a:off x="1995915" y="4995947"/>
            <a:ext cx="0" cy="492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96B4520-12F9-AE40-B549-045D8C5243B9}"/>
              </a:ext>
            </a:extLst>
          </p:cNvPr>
          <p:cNvCxnSpPr>
            <a:cxnSpLocks/>
            <a:stCxn id="5" idx="3"/>
            <a:endCxn id="43" idx="1"/>
          </p:cNvCxnSpPr>
          <p:nvPr/>
        </p:nvCxnSpPr>
        <p:spPr>
          <a:xfrm flipV="1">
            <a:off x="7235312" y="2725768"/>
            <a:ext cx="1728811" cy="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D6D40F3-D9DF-A54A-A22A-9901C352EC1B}"/>
              </a:ext>
            </a:extLst>
          </p:cNvPr>
          <p:cNvSpPr txBox="1"/>
          <p:nvPr/>
        </p:nvSpPr>
        <p:spPr>
          <a:xfrm>
            <a:off x="7293545" y="2217556"/>
            <a:ext cx="2026404" cy="307777"/>
          </a:xfrm>
          <a:prstGeom prst="rect">
            <a:avLst/>
          </a:prstGeom>
          <a:noFill/>
        </p:spPr>
        <p:txBody>
          <a:bodyPr wrap="square" rtlCol="0">
            <a:spAutoFit/>
          </a:bodyPr>
          <a:lstStyle/>
          <a:p>
            <a:r>
              <a:rPr lang="en-US" sz="1400" dirty="0"/>
              <a:t>Replacement Not Found</a:t>
            </a:r>
          </a:p>
        </p:txBody>
      </p:sp>
      <p:sp>
        <p:nvSpPr>
          <p:cNvPr id="43" name="Rectangle 42">
            <a:extLst>
              <a:ext uri="{FF2B5EF4-FFF2-40B4-BE49-F238E27FC236}">
                <a16:creationId xmlns:a16="http://schemas.microsoft.com/office/drawing/2014/main" id="{5D939A4C-BA59-824F-A1DF-E29CAB75543E}"/>
              </a:ext>
            </a:extLst>
          </p:cNvPr>
          <p:cNvSpPr/>
          <p:nvPr/>
        </p:nvSpPr>
        <p:spPr>
          <a:xfrm>
            <a:off x="8964123" y="2366947"/>
            <a:ext cx="3057972" cy="717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Order replacement SPU and wait for delivery</a:t>
            </a:r>
          </a:p>
        </p:txBody>
      </p:sp>
      <p:cxnSp>
        <p:nvCxnSpPr>
          <p:cNvPr id="55" name="Straight Arrow Connector 54">
            <a:extLst>
              <a:ext uri="{FF2B5EF4-FFF2-40B4-BE49-F238E27FC236}">
                <a16:creationId xmlns:a16="http://schemas.microsoft.com/office/drawing/2014/main" id="{A006A302-4114-4A42-BCDA-465E0E042D17}"/>
              </a:ext>
            </a:extLst>
          </p:cNvPr>
          <p:cNvCxnSpPr>
            <a:cxnSpLocks/>
            <a:stCxn id="8" idx="1"/>
            <a:endCxn id="22" idx="3"/>
          </p:cNvCxnSpPr>
          <p:nvPr/>
        </p:nvCxnSpPr>
        <p:spPr>
          <a:xfrm flipH="1">
            <a:off x="3477708" y="4513180"/>
            <a:ext cx="1174554" cy="2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a:extLst>
              <a:ext uri="{FF2B5EF4-FFF2-40B4-BE49-F238E27FC236}">
                <a16:creationId xmlns:a16="http://schemas.microsoft.com/office/drawing/2014/main" id="{B4BDD993-A6FE-B745-8280-9C2AFC754430}"/>
              </a:ext>
            </a:extLst>
          </p:cNvPr>
          <p:cNvCxnSpPr>
            <a:cxnSpLocks/>
            <a:stCxn id="43" idx="2"/>
            <a:endCxn id="8" idx="3"/>
          </p:cNvCxnSpPr>
          <p:nvPr/>
        </p:nvCxnSpPr>
        <p:spPr>
          <a:xfrm rot="5400000">
            <a:off x="8149916" y="2169986"/>
            <a:ext cx="1428591" cy="32577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1619F9BC-D153-BD4F-92EB-57A6305FF1A2}"/>
              </a:ext>
            </a:extLst>
          </p:cNvPr>
          <p:cNvSpPr txBox="1"/>
          <p:nvPr/>
        </p:nvSpPr>
        <p:spPr>
          <a:xfrm>
            <a:off x="7853118" y="4214181"/>
            <a:ext cx="1965244" cy="307777"/>
          </a:xfrm>
          <a:prstGeom prst="rect">
            <a:avLst/>
          </a:prstGeom>
          <a:noFill/>
        </p:spPr>
        <p:txBody>
          <a:bodyPr wrap="square" rtlCol="0">
            <a:spAutoFit/>
          </a:bodyPr>
          <a:lstStyle/>
          <a:p>
            <a:r>
              <a:rPr lang="en-US" sz="1400" dirty="0"/>
              <a:t>Replacement Delivered</a:t>
            </a:r>
          </a:p>
        </p:txBody>
      </p:sp>
      <p:sp>
        <p:nvSpPr>
          <p:cNvPr id="4" name="TextBox 3">
            <a:extLst>
              <a:ext uri="{FF2B5EF4-FFF2-40B4-BE49-F238E27FC236}">
                <a16:creationId xmlns:a16="http://schemas.microsoft.com/office/drawing/2014/main" id="{3FEBF5AF-C767-48BC-93D8-37CFA9DC3C77}"/>
              </a:ext>
            </a:extLst>
          </p:cNvPr>
          <p:cNvSpPr txBox="1"/>
          <p:nvPr/>
        </p:nvSpPr>
        <p:spPr>
          <a:xfrm>
            <a:off x="9350991" y="3687334"/>
            <a:ext cx="1954381" cy="369332"/>
          </a:xfrm>
          <a:prstGeom prst="rect">
            <a:avLst/>
          </a:prstGeom>
          <a:noFill/>
        </p:spPr>
        <p:txBody>
          <a:bodyPr wrap="none" rtlCol="0">
            <a:spAutoFit/>
          </a:bodyPr>
          <a:lstStyle/>
          <a:p>
            <a:r>
              <a:rPr lang="en-US" b="1" i="1" dirty="0"/>
              <a:t>3 months wait…</a:t>
            </a:r>
          </a:p>
        </p:txBody>
      </p:sp>
    </p:spTree>
    <p:extLst>
      <p:ext uri="{BB962C8B-B14F-4D97-AF65-F5344CB8AC3E}">
        <p14:creationId xmlns:p14="http://schemas.microsoft.com/office/powerpoint/2010/main" val="4237608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FF84-A184-4E17-B6B6-31EBB9D5F5B6}"/>
              </a:ext>
            </a:extLst>
          </p:cNvPr>
          <p:cNvSpPr>
            <a:spLocks noGrp="1"/>
          </p:cNvSpPr>
          <p:nvPr>
            <p:ph type="title"/>
          </p:nvPr>
        </p:nvSpPr>
        <p:spPr/>
        <p:txBody>
          <a:bodyPr/>
          <a:lstStyle/>
          <a:p>
            <a:pPr algn="ctr"/>
            <a:r>
              <a:rPr lang="en-US" dirty="0"/>
              <a:t>Associated Assumptions and Constraints</a:t>
            </a:r>
          </a:p>
        </p:txBody>
      </p:sp>
      <p:sp>
        <p:nvSpPr>
          <p:cNvPr id="3" name="Content Placeholder 2">
            <a:extLst>
              <a:ext uri="{FF2B5EF4-FFF2-40B4-BE49-F238E27FC236}">
                <a16:creationId xmlns:a16="http://schemas.microsoft.com/office/drawing/2014/main" id="{C0B0ED81-8B51-49C6-AE4C-04D2A813D7E8}"/>
              </a:ext>
            </a:extLst>
          </p:cNvPr>
          <p:cNvSpPr>
            <a:spLocks noGrp="1"/>
          </p:cNvSpPr>
          <p:nvPr>
            <p:ph idx="1"/>
          </p:nvPr>
        </p:nvSpPr>
        <p:spPr/>
        <p:txBody>
          <a:bodyPr/>
          <a:lstStyle/>
          <a:p>
            <a:r>
              <a:rPr lang="en-US" dirty="0"/>
              <a:t>Assumptions</a:t>
            </a:r>
          </a:p>
          <a:p>
            <a:pPr lvl="1"/>
            <a:r>
              <a:rPr lang="en-US" dirty="0"/>
              <a:t>The SPU is using static IP addresses</a:t>
            </a:r>
          </a:p>
          <a:p>
            <a:pPr lvl="1"/>
            <a:r>
              <a:rPr lang="en-US" dirty="0"/>
              <a:t>The new SPU has a different IP address than the SPU being replaced</a:t>
            </a:r>
          </a:p>
          <a:p>
            <a:pPr lvl="1"/>
            <a:r>
              <a:rPr lang="en-US" dirty="0"/>
              <a:t>All multicast addresses defined in the VCL have unique ports</a:t>
            </a:r>
          </a:p>
          <a:p>
            <a:endParaRPr lang="en-US" dirty="0"/>
          </a:p>
          <a:p>
            <a:r>
              <a:rPr lang="en-US" dirty="0"/>
              <a:t>Constraints</a:t>
            </a:r>
          </a:p>
          <a:p>
            <a:pPr lvl="1"/>
            <a:r>
              <a:rPr lang="en-US" dirty="0"/>
              <a:t>Physical limit of disk space that can be used by Data Logger</a:t>
            </a:r>
          </a:p>
        </p:txBody>
      </p:sp>
    </p:spTree>
    <p:extLst>
      <p:ext uri="{BB962C8B-B14F-4D97-AF65-F5344CB8AC3E}">
        <p14:creationId xmlns:p14="http://schemas.microsoft.com/office/powerpoint/2010/main" val="41657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02652-DAD5-4418-A12B-24678807FB56}"/>
              </a:ext>
            </a:extLst>
          </p:cNvPr>
          <p:cNvSpPr>
            <a:spLocks noGrp="1"/>
          </p:cNvSpPr>
          <p:nvPr>
            <p:ph type="title"/>
          </p:nvPr>
        </p:nvSpPr>
        <p:spPr>
          <a:xfrm>
            <a:off x="838199" y="111908"/>
            <a:ext cx="10515600" cy="836146"/>
          </a:xfrm>
        </p:spPr>
        <p:txBody>
          <a:bodyPr/>
          <a:lstStyle/>
          <a:p>
            <a:pPr algn="ctr"/>
            <a:r>
              <a:rPr lang="en-US" dirty="0"/>
              <a:t>Test Objective: Configure Replacement SPU</a:t>
            </a:r>
          </a:p>
        </p:txBody>
      </p:sp>
      <p:sp>
        <p:nvSpPr>
          <p:cNvPr id="3" name="Content Placeholder 2">
            <a:extLst>
              <a:ext uri="{FF2B5EF4-FFF2-40B4-BE49-F238E27FC236}">
                <a16:creationId xmlns:a16="http://schemas.microsoft.com/office/drawing/2014/main" id="{45CFC1C1-96FB-4A34-9660-886E86E1CEEE}"/>
              </a:ext>
            </a:extLst>
          </p:cNvPr>
          <p:cNvSpPr>
            <a:spLocks noGrp="1"/>
          </p:cNvSpPr>
          <p:nvPr>
            <p:ph idx="1"/>
          </p:nvPr>
        </p:nvSpPr>
        <p:spPr>
          <a:xfrm>
            <a:off x="714934" y="948054"/>
            <a:ext cx="10762129" cy="5656728"/>
          </a:xfrm>
        </p:spPr>
        <p:txBody>
          <a:bodyPr>
            <a:normAutofit fontScale="85000" lnSpcReduction="20000"/>
          </a:bodyPr>
          <a:lstStyle/>
          <a:p>
            <a:r>
              <a:rPr lang="en-US" dirty="0"/>
              <a:t>Initial configuration/requirements for the SPU (</a:t>
            </a:r>
            <a:r>
              <a:rPr lang="en-US" dirty="0" err="1"/>
              <a:t>MFoCS</a:t>
            </a:r>
            <a:r>
              <a:rPr lang="en-US" dirty="0"/>
              <a:t> PU)</a:t>
            </a:r>
          </a:p>
          <a:p>
            <a:pPr lvl="1"/>
            <a:r>
              <a:rPr lang="en-US" dirty="0"/>
              <a:t>Install and run the Data Logger and Electronic Warfare VICTORY component types</a:t>
            </a:r>
          </a:p>
          <a:p>
            <a:pPr lvl="1"/>
            <a:r>
              <a:rPr lang="en-US" dirty="0"/>
              <a:t>All applicable network endpoints of the two component types above shall contain the IP address of the SPU</a:t>
            </a:r>
          </a:p>
          <a:p>
            <a:pPr lvl="1"/>
            <a:r>
              <a:rPr lang="en-US" dirty="0" err="1"/>
              <a:t>MFoCS</a:t>
            </a:r>
            <a:r>
              <a:rPr lang="en-US" dirty="0"/>
              <a:t> has a common interchangeable 512GB solid state hard drive</a:t>
            </a:r>
          </a:p>
          <a:p>
            <a:pPr lvl="1"/>
            <a:r>
              <a:rPr lang="en-US" dirty="0"/>
              <a:t>Data logger has a maximum log size of 4 GB (in this scenario)</a:t>
            </a:r>
          </a:p>
          <a:p>
            <a:r>
              <a:rPr lang="en-US" dirty="0"/>
              <a:t>New configuration/requirements for the DBH SPU (Arm processor)</a:t>
            </a:r>
          </a:p>
          <a:p>
            <a:pPr lvl="1"/>
            <a:r>
              <a:rPr lang="en-US" dirty="0"/>
              <a:t>Reinstall and run the Data Logger and Electronic Warfare VICTORY component types</a:t>
            </a:r>
          </a:p>
          <a:p>
            <a:pPr lvl="1"/>
            <a:r>
              <a:rPr lang="en-US" dirty="0"/>
              <a:t>Update all applicable network endpoints to contain the IP address of the new SPU</a:t>
            </a:r>
          </a:p>
          <a:p>
            <a:pPr lvl="1"/>
            <a:r>
              <a:rPr lang="en-US" dirty="0"/>
              <a:t>DBH SPU has 16 GB of on-board Flash storage, and can be increased to 32 GB. Standard SSD storage capacities include 128 GB and 256 GB</a:t>
            </a:r>
          </a:p>
          <a:p>
            <a:pPr lvl="1"/>
            <a:r>
              <a:rPr lang="en-US" dirty="0"/>
              <a:t>If necessary, update maximum log size of data logger based on storage capabilities of new SPU</a:t>
            </a:r>
          </a:p>
          <a:p>
            <a:endParaRPr lang="en-US" dirty="0"/>
          </a:p>
          <a:p>
            <a:endParaRPr lang="en-US" dirty="0"/>
          </a:p>
        </p:txBody>
      </p:sp>
    </p:spTree>
    <p:extLst>
      <p:ext uri="{BB962C8B-B14F-4D97-AF65-F5344CB8AC3E}">
        <p14:creationId xmlns:p14="http://schemas.microsoft.com/office/powerpoint/2010/main" val="1988204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77CEE-1996-6745-A2DA-673CDCF19774}"/>
              </a:ext>
            </a:extLst>
          </p:cNvPr>
          <p:cNvSpPr>
            <a:spLocks noGrp="1"/>
          </p:cNvSpPr>
          <p:nvPr>
            <p:ph type="title"/>
          </p:nvPr>
        </p:nvSpPr>
        <p:spPr>
          <a:xfrm>
            <a:off x="818796" y="206451"/>
            <a:ext cx="10515600" cy="997510"/>
          </a:xfrm>
        </p:spPr>
        <p:txBody>
          <a:bodyPr>
            <a:normAutofit/>
          </a:bodyPr>
          <a:lstStyle/>
          <a:p>
            <a:pPr algn="ctr"/>
            <a:r>
              <a:rPr lang="en-US" dirty="0"/>
              <a:t>Initial VCL Representation – SPU Internal Structure</a:t>
            </a:r>
          </a:p>
        </p:txBody>
      </p:sp>
      <p:pic>
        <p:nvPicPr>
          <p:cNvPr id="6" name="Picture 5">
            <a:extLst>
              <a:ext uri="{FF2B5EF4-FFF2-40B4-BE49-F238E27FC236}">
                <a16:creationId xmlns:a16="http://schemas.microsoft.com/office/drawing/2014/main" id="{376429B8-BF91-4A49-858A-3D1EDC9C3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68" y="918213"/>
            <a:ext cx="5490199" cy="5453414"/>
          </a:xfrm>
          <a:prstGeom prst="rect">
            <a:avLst/>
          </a:prstGeom>
        </p:spPr>
      </p:pic>
      <p:cxnSp>
        <p:nvCxnSpPr>
          <p:cNvPr id="8" name="Straight Connector 7">
            <a:extLst>
              <a:ext uri="{FF2B5EF4-FFF2-40B4-BE49-F238E27FC236}">
                <a16:creationId xmlns:a16="http://schemas.microsoft.com/office/drawing/2014/main" id="{50896C3F-FDDD-7B45-BB3A-A9237B10B7D4}"/>
              </a:ext>
            </a:extLst>
          </p:cNvPr>
          <p:cNvCxnSpPr/>
          <p:nvPr/>
        </p:nvCxnSpPr>
        <p:spPr>
          <a:xfrm>
            <a:off x="77881" y="3012422"/>
            <a:ext cx="58567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C312E3-56B2-FC42-8A19-27BE312275FB}"/>
              </a:ext>
            </a:extLst>
          </p:cNvPr>
          <p:cNvCxnSpPr/>
          <p:nvPr/>
        </p:nvCxnSpPr>
        <p:spPr>
          <a:xfrm>
            <a:off x="68920" y="3164822"/>
            <a:ext cx="58567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B502D7-BFC1-374A-8E13-C6D2785B9BA1}"/>
              </a:ext>
            </a:extLst>
          </p:cNvPr>
          <p:cNvCxnSpPr/>
          <p:nvPr/>
        </p:nvCxnSpPr>
        <p:spPr>
          <a:xfrm>
            <a:off x="77881" y="3313229"/>
            <a:ext cx="58567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B0A93EC-0392-C045-9152-DB1410D5B921}"/>
              </a:ext>
            </a:extLst>
          </p:cNvPr>
          <p:cNvCxnSpPr/>
          <p:nvPr/>
        </p:nvCxnSpPr>
        <p:spPr>
          <a:xfrm>
            <a:off x="77881" y="3644920"/>
            <a:ext cx="58567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81A217-431E-C149-AAC4-6DEC785A9861}"/>
              </a:ext>
            </a:extLst>
          </p:cNvPr>
          <p:cNvCxnSpPr/>
          <p:nvPr/>
        </p:nvCxnSpPr>
        <p:spPr>
          <a:xfrm>
            <a:off x="68920" y="3797320"/>
            <a:ext cx="58567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AE33B1-70C7-0441-B4B5-881ADD39DE07}"/>
              </a:ext>
            </a:extLst>
          </p:cNvPr>
          <p:cNvCxnSpPr/>
          <p:nvPr/>
        </p:nvCxnSpPr>
        <p:spPr>
          <a:xfrm>
            <a:off x="86849" y="4568279"/>
            <a:ext cx="58567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D5C9EC6-8857-DA4D-98EA-DA8E5D54AF96}"/>
              </a:ext>
            </a:extLst>
          </p:cNvPr>
          <p:cNvCxnSpPr/>
          <p:nvPr/>
        </p:nvCxnSpPr>
        <p:spPr>
          <a:xfrm>
            <a:off x="86849" y="4729650"/>
            <a:ext cx="58567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413CCC4-2A89-594B-A06C-B7AF2C2EEF21}"/>
              </a:ext>
            </a:extLst>
          </p:cNvPr>
          <p:cNvCxnSpPr/>
          <p:nvPr/>
        </p:nvCxnSpPr>
        <p:spPr>
          <a:xfrm>
            <a:off x="86847" y="4873081"/>
            <a:ext cx="58567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4EF183-B67B-104E-9F1B-EE738283C908}"/>
              </a:ext>
            </a:extLst>
          </p:cNvPr>
          <p:cNvCxnSpPr/>
          <p:nvPr/>
        </p:nvCxnSpPr>
        <p:spPr>
          <a:xfrm>
            <a:off x="50991" y="5052377"/>
            <a:ext cx="58567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24250C6-F649-F44C-99C8-F6FC28F828CD}"/>
              </a:ext>
            </a:extLst>
          </p:cNvPr>
          <p:cNvCxnSpPr/>
          <p:nvPr/>
        </p:nvCxnSpPr>
        <p:spPr>
          <a:xfrm>
            <a:off x="77888" y="5366138"/>
            <a:ext cx="58567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398C96-A279-E049-A24C-5020C45EAFD3}"/>
              </a:ext>
            </a:extLst>
          </p:cNvPr>
          <p:cNvCxnSpPr/>
          <p:nvPr/>
        </p:nvCxnSpPr>
        <p:spPr>
          <a:xfrm>
            <a:off x="77888" y="5527505"/>
            <a:ext cx="58567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07717A-3CF4-DD49-ACC5-94A80BF8068C}"/>
              </a:ext>
            </a:extLst>
          </p:cNvPr>
          <p:cNvCxnSpPr/>
          <p:nvPr/>
        </p:nvCxnSpPr>
        <p:spPr>
          <a:xfrm>
            <a:off x="95817" y="5688868"/>
            <a:ext cx="58567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E21C22-1DD9-CB41-BAEE-5DCCB0965AA2}"/>
              </a:ext>
            </a:extLst>
          </p:cNvPr>
          <p:cNvCxnSpPr/>
          <p:nvPr/>
        </p:nvCxnSpPr>
        <p:spPr>
          <a:xfrm>
            <a:off x="68920" y="5052377"/>
            <a:ext cx="58567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41FAA65-5941-0243-A616-5C3BD467863A}"/>
              </a:ext>
            </a:extLst>
          </p:cNvPr>
          <p:cNvCxnSpPr/>
          <p:nvPr/>
        </p:nvCxnSpPr>
        <p:spPr>
          <a:xfrm>
            <a:off x="86856" y="6128135"/>
            <a:ext cx="58567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5E7188F-532F-3349-A1F2-3E1D2DBA69AB}"/>
              </a:ext>
            </a:extLst>
          </p:cNvPr>
          <p:cNvCxnSpPr/>
          <p:nvPr/>
        </p:nvCxnSpPr>
        <p:spPr>
          <a:xfrm>
            <a:off x="86856" y="6307432"/>
            <a:ext cx="585675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ight Brace 9">
            <a:extLst>
              <a:ext uri="{FF2B5EF4-FFF2-40B4-BE49-F238E27FC236}">
                <a16:creationId xmlns:a16="http://schemas.microsoft.com/office/drawing/2014/main" id="{1FCC5763-1819-594D-99FD-31F3F6E63D2A}"/>
              </a:ext>
            </a:extLst>
          </p:cNvPr>
          <p:cNvSpPr/>
          <p:nvPr/>
        </p:nvSpPr>
        <p:spPr>
          <a:xfrm>
            <a:off x="4846321" y="2200256"/>
            <a:ext cx="1239248" cy="864171"/>
          </a:xfrm>
          <a:prstGeom prst="rightBrace">
            <a:avLst/>
          </a:prstGeom>
          <a:noFill/>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35" name="Right Brace 34">
            <a:extLst>
              <a:ext uri="{FF2B5EF4-FFF2-40B4-BE49-F238E27FC236}">
                <a16:creationId xmlns:a16="http://schemas.microsoft.com/office/drawing/2014/main" id="{2E134992-AC88-F447-9955-808E509BF967}"/>
              </a:ext>
            </a:extLst>
          </p:cNvPr>
          <p:cNvSpPr/>
          <p:nvPr/>
        </p:nvSpPr>
        <p:spPr>
          <a:xfrm>
            <a:off x="5129424" y="3179627"/>
            <a:ext cx="678720" cy="553498"/>
          </a:xfrm>
          <a:prstGeom prst="rightBrace">
            <a:avLst/>
          </a:prstGeom>
          <a:ln w="317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36" name="Right Brace 35">
            <a:extLst>
              <a:ext uri="{FF2B5EF4-FFF2-40B4-BE49-F238E27FC236}">
                <a16:creationId xmlns:a16="http://schemas.microsoft.com/office/drawing/2014/main" id="{440B7173-FF1F-CE4F-ADF0-2FEDF8229173}"/>
              </a:ext>
            </a:extLst>
          </p:cNvPr>
          <p:cNvSpPr/>
          <p:nvPr/>
        </p:nvSpPr>
        <p:spPr>
          <a:xfrm>
            <a:off x="5206261" y="3769573"/>
            <a:ext cx="412377" cy="1231721"/>
          </a:xfrm>
          <a:prstGeom prst="rightBrace">
            <a:avLst/>
          </a:prstGeom>
          <a:ln w="317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37" name="Right Brace 36">
            <a:extLst>
              <a:ext uri="{FF2B5EF4-FFF2-40B4-BE49-F238E27FC236}">
                <a16:creationId xmlns:a16="http://schemas.microsoft.com/office/drawing/2014/main" id="{B94C1FD0-20F0-8043-9987-F659B2EEC6F1}"/>
              </a:ext>
            </a:extLst>
          </p:cNvPr>
          <p:cNvSpPr/>
          <p:nvPr/>
        </p:nvSpPr>
        <p:spPr>
          <a:xfrm>
            <a:off x="5186092" y="5019245"/>
            <a:ext cx="331693" cy="627484"/>
          </a:xfrm>
          <a:prstGeom prst="rightBrace">
            <a:avLst/>
          </a:prstGeom>
          <a:ln w="317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38" name="Right Brace 37">
            <a:extLst>
              <a:ext uri="{FF2B5EF4-FFF2-40B4-BE49-F238E27FC236}">
                <a16:creationId xmlns:a16="http://schemas.microsoft.com/office/drawing/2014/main" id="{8B1DED05-396E-444B-962F-1150F77169FB}"/>
              </a:ext>
            </a:extLst>
          </p:cNvPr>
          <p:cNvSpPr/>
          <p:nvPr/>
        </p:nvSpPr>
        <p:spPr>
          <a:xfrm>
            <a:off x="5206261" y="5664680"/>
            <a:ext cx="331693" cy="627484"/>
          </a:xfrm>
          <a:prstGeom prst="rightBrace">
            <a:avLst/>
          </a:prstGeom>
          <a:ln w="317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39" name="TextBox 38">
            <a:extLst>
              <a:ext uri="{FF2B5EF4-FFF2-40B4-BE49-F238E27FC236}">
                <a16:creationId xmlns:a16="http://schemas.microsoft.com/office/drawing/2014/main" id="{7FDB15F7-8C9C-0B4B-AD0C-CEFAA963A950}"/>
              </a:ext>
            </a:extLst>
          </p:cNvPr>
          <p:cNvSpPr txBox="1"/>
          <p:nvPr/>
        </p:nvSpPr>
        <p:spPr>
          <a:xfrm>
            <a:off x="6212549" y="1038908"/>
            <a:ext cx="5871730" cy="830997"/>
          </a:xfrm>
          <a:prstGeom prst="rect">
            <a:avLst/>
          </a:prstGeom>
          <a:noFill/>
          <a:ln w="31750">
            <a:solidFill>
              <a:schemeClr val="tx1"/>
            </a:solidFill>
          </a:ln>
        </p:spPr>
        <p:txBody>
          <a:bodyPr wrap="square" rtlCol="0">
            <a:spAutoFit/>
          </a:bodyPr>
          <a:lstStyle/>
          <a:p>
            <a:r>
              <a:rPr lang="en-US" sz="1200" dirty="0"/>
              <a:t>A VICTORY Component Type (e.g. SPU) is comprised of a logical breakdown of WSDL-defined SOAP components. Each SOAP component describes a contract for communication between client and service applications. A SOAP component in the VCL provides the current state of the available data.</a:t>
            </a:r>
          </a:p>
        </p:txBody>
      </p:sp>
      <p:sp>
        <p:nvSpPr>
          <p:cNvPr id="40" name="TextBox 39">
            <a:extLst>
              <a:ext uri="{FF2B5EF4-FFF2-40B4-BE49-F238E27FC236}">
                <a16:creationId xmlns:a16="http://schemas.microsoft.com/office/drawing/2014/main" id="{FA47CB3A-184F-284E-8146-079EAFEB2B8B}"/>
              </a:ext>
            </a:extLst>
          </p:cNvPr>
          <p:cNvSpPr txBox="1"/>
          <p:nvPr/>
        </p:nvSpPr>
        <p:spPr>
          <a:xfrm>
            <a:off x="6145096" y="2142132"/>
            <a:ext cx="5862436" cy="646331"/>
          </a:xfrm>
          <a:prstGeom prst="rect">
            <a:avLst/>
          </a:prstGeom>
          <a:noFill/>
          <a:ln w="31750">
            <a:solidFill>
              <a:srgbClr val="FF0000"/>
            </a:solidFill>
          </a:ln>
        </p:spPr>
        <p:txBody>
          <a:bodyPr wrap="square" rtlCol="0">
            <a:spAutoFit/>
          </a:bodyPr>
          <a:lstStyle/>
          <a:p>
            <a:r>
              <a:rPr lang="en-US" sz="1200" dirty="0"/>
              <a:t>The Generic End Node SOAP component describes system settings of a generic end node. It also describes the endpoints used to communicate with the SPU service when retrieving or setting parameters related to the generic end node.</a:t>
            </a:r>
          </a:p>
        </p:txBody>
      </p:sp>
      <p:sp>
        <p:nvSpPr>
          <p:cNvPr id="41" name="TextBox 40">
            <a:extLst>
              <a:ext uri="{FF2B5EF4-FFF2-40B4-BE49-F238E27FC236}">
                <a16:creationId xmlns:a16="http://schemas.microsoft.com/office/drawing/2014/main" id="{E7111F5E-7FBD-0B4B-B0A8-2B3554BD9A0E}"/>
              </a:ext>
            </a:extLst>
          </p:cNvPr>
          <p:cNvSpPr txBox="1"/>
          <p:nvPr/>
        </p:nvSpPr>
        <p:spPr>
          <a:xfrm>
            <a:off x="5924644" y="3100661"/>
            <a:ext cx="5871730" cy="646331"/>
          </a:xfrm>
          <a:prstGeom prst="rect">
            <a:avLst/>
          </a:prstGeom>
          <a:noFill/>
          <a:ln w="31750">
            <a:solidFill>
              <a:schemeClr val="accent1"/>
            </a:solidFill>
          </a:ln>
        </p:spPr>
        <p:txBody>
          <a:bodyPr wrap="square" rtlCol="0">
            <a:spAutoFit/>
          </a:bodyPr>
          <a:lstStyle/>
          <a:p>
            <a:r>
              <a:rPr lang="en-US" sz="1200" dirty="0"/>
              <a:t>The Configuration SOAP component describes the endpoints used to communicate with the SPU service when retrieving or setting the current configuration (VCL) of the SPU.</a:t>
            </a:r>
          </a:p>
        </p:txBody>
      </p:sp>
      <p:sp>
        <p:nvSpPr>
          <p:cNvPr id="42" name="TextBox 41">
            <a:extLst>
              <a:ext uri="{FF2B5EF4-FFF2-40B4-BE49-F238E27FC236}">
                <a16:creationId xmlns:a16="http://schemas.microsoft.com/office/drawing/2014/main" id="{032F392C-56A4-8F4D-A98E-CB06BF26E65A}"/>
              </a:ext>
            </a:extLst>
          </p:cNvPr>
          <p:cNvSpPr txBox="1"/>
          <p:nvPr/>
        </p:nvSpPr>
        <p:spPr>
          <a:xfrm>
            <a:off x="5924644" y="3870370"/>
            <a:ext cx="5829922" cy="1015663"/>
          </a:xfrm>
          <a:prstGeom prst="rect">
            <a:avLst/>
          </a:prstGeom>
          <a:noFill/>
          <a:ln w="31750">
            <a:solidFill>
              <a:schemeClr val="accent6"/>
            </a:solidFill>
          </a:ln>
        </p:spPr>
        <p:txBody>
          <a:bodyPr wrap="square" rtlCol="0">
            <a:spAutoFit/>
          </a:bodyPr>
          <a:lstStyle/>
          <a:p>
            <a:r>
              <a:rPr lang="en-US" sz="1200" dirty="0"/>
              <a:t>The Health Publishing SOAP component describes the publishing rates and enabled severity levels of faults on the system, along with the endpoints used to retrieve health data of the SPU service. It also describes the endpoints used to communicate with the SPU service when retrieving or setting parameters related to the health of the SPU service.</a:t>
            </a:r>
          </a:p>
        </p:txBody>
      </p:sp>
      <p:sp>
        <p:nvSpPr>
          <p:cNvPr id="43" name="TextBox 42">
            <a:extLst>
              <a:ext uri="{FF2B5EF4-FFF2-40B4-BE49-F238E27FC236}">
                <a16:creationId xmlns:a16="http://schemas.microsoft.com/office/drawing/2014/main" id="{208F4EBA-4CE6-AC40-8468-62C997564DA6}"/>
              </a:ext>
            </a:extLst>
          </p:cNvPr>
          <p:cNvSpPr txBox="1"/>
          <p:nvPr/>
        </p:nvSpPr>
        <p:spPr>
          <a:xfrm>
            <a:off x="5618638" y="4907713"/>
            <a:ext cx="5871730" cy="646331"/>
          </a:xfrm>
          <a:prstGeom prst="rect">
            <a:avLst/>
          </a:prstGeom>
          <a:noFill/>
          <a:ln w="31750">
            <a:solidFill>
              <a:schemeClr val="accent2"/>
            </a:solidFill>
          </a:ln>
        </p:spPr>
        <p:txBody>
          <a:bodyPr wrap="square" rtlCol="0">
            <a:spAutoFit/>
          </a:bodyPr>
          <a:lstStyle/>
          <a:p>
            <a:r>
              <a:rPr lang="en-US" sz="1200" dirty="0"/>
              <a:t>The SPU SOAP component describes the VICTORY services installed on the SPU along with the endpoints used to communicate with the SPU service when retrieving or setting parameters related to the SPU.</a:t>
            </a:r>
          </a:p>
        </p:txBody>
      </p:sp>
      <p:sp>
        <p:nvSpPr>
          <p:cNvPr id="44" name="TextBox 43">
            <a:extLst>
              <a:ext uri="{FF2B5EF4-FFF2-40B4-BE49-F238E27FC236}">
                <a16:creationId xmlns:a16="http://schemas.microsoft.com/office/drawing/2014/main" id="{DF17D1AD-29BB-9E4F-A9AB-04A4A8E6A2AB}"/>
              </a:ext>
            </a:extLst>
          </p:cNvPr>
          <p:cNvSpPr txBox="1"/>
          <p:nvPr/>
        </p:nvSpPr>
        <p:spPr>
          <a:xfrm>
            <a:off x="5618638" y="5643692"/>
            <a:ext cx="6388894" cy="830997"/>
          </a:xfrm>
          <a:prstGeom prst="rect">
            <a:avLst/>
          </a:prstGeom>
          <a:noFill/>
          <a:ln w="31750">
            <a:solidFill>
              <a:srgbClr val="7030A0"/>
            </a:solidFill>
          </a:ln>
        </p:spPr>
        <p:txBody>
          <a:bodyPr wrap="square" rtlCol="0">
            <a:spAutoFit/>
          </a:bodyPr>
          <a:lstStyle/>
          <a:p>
            <a:r>
              <a:rPr lang="en-US" sz="1200" dirty="0"/>
              <a:t>The Version Information SOAP component describes the version of the VICTORY standards specification implemented on the SPU along with the endpoints used to communicate with the SPU service when retrieving or setting parameters related to version information of the SPU.</a:t>
            </a:r>
          </a:p>
        </p:txBody>
      </p:sp>
    </p:spTree>
    <p:extLst>
      <p:ext uri="{BB962C8B-B14F-4D97-AF65-F5344CB8AC3E}">
        <p14:creationId xmlns:p14="http://schemas.microsoft.com/office/powerpoint/2010/main" val="3272603090"/>
      </p:ext>
    </p:extLst>
  </p:cSld>
  <p:clrMapOvr>
    <a:masterClrMapping/>
  </p:clrMapOvr>
</p:sld>
</file>

<file path=ppt/theme/theme1.xml><?xml version="1.0" encoding="utf-8"?>
<a:theme xmlns:a="http://schemas.openxmlformats.org/drawingml/2006/main" name="business-template">
  <a:themeElements>
    <a:clrScheme name="sample 3">
      <a:dk1>
        <a:srgbClr val="003366"/>
      </a:dk1>
      <a:lt1>
        <a:srgbClr val="FFFFFF"/>
      </a:lt1>
      <a:dk2>
        <a:srgbClr val="5086C2"/>
      </a:dk2>
      <a:lt2>
        <a:srgbClr val="C0C0C0"/>
      </a:lt2>
      <a:accent1>
        <a:srgbClr val="DE8848"/>
      </a:accent1>
      <a:accent2>
        <a:srgbClr val="85BA54"/>
      </a:accent2>
      <a:accent3>
        <a:srgbClr val="FFFFFF"/>
      </a:accent3>
      <a:accent4>
        <a:srgbClr val="002A56"/>
      </a:accent4>
      <a:accent5>
        <a:srgbClr val="ECC3B1"/>
      </a:accent5>
      <a:accent6>
        <a:srgbClr val="78A84B"/>
      </a:accent6>
      <a:hlink>
        <a:srgbClr val="4C59D2"/>
      </a:hlink>
      <a:folHlink>
        <a:srgbClr val="A0B5C4"/>
      </a:folHlink>
    </a:clrScheme>
    <a:fontScheme name="samp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ample 1">
        <a:dk1>
          <a:srgbClr val="48806B"/>
        </a:dk1>
        <a:lt1>
          <a:srgbClr val="FFFFFF"/>
        </a:lt1>
        <a:dk2>
          <a:srgbClr val="77956D"/>
        </a:dk2>
        <a:lt2>
          <a:srgbClr val="C0C0C0"/>
        </a:lt2>
        <a:accent1>
          <a:srgbClr val="6BB9C3"/>
        </a:accent1>
        <a:accent2>
          <a:srgbClr val="E7BA15"/>
        </a:accent2>
        <a:accent3>
          <a:srgbClr val="FFFFFF"/>
        </a:accent3>
        <a:accent4>
          <a:srgbClr val="3C6C5A"/>
        </a:accent4>
        <a:accent5>
          <a:srgbClr val="BAD9DE"/>
        </a:accent5>
        <a:accent6>
          <a:srgbClr val="D1A812"/>
        </a:accent6>
        <a:hlink>
          <a:srgbClr val="76C14D"/>
        </a:hlink>
        <a:folHlink>
          <a:srgbClr val="B0C29C"/>
        </a:folHlink>
      </a:clrScheme>
      <a:clrMap bg1="lt1" tx1="dk1" bg2="lt2" tx2="dk2" accent1="accent1" accent2="accent2" accent3="accent3" accent4="accent4" accent5="accent5" accent6="accent6" hlink="hlink" folHlink="folHlink"/>
    </a:extraClrScheme>
    <a:extraClrScheme>
      <a:clrScheme name="sample 2">
        <a:dk1>
          <a:srgbClr val="5F5F5F"/>
        </a:dk1>
        <a:lt1>
          <a:srgbClr val="FFFFFF"/>
        </a:lt1>
        <a:dk2>
          <a:srgbClr val="8D8D8D"/>
        </a:dk2>
        <a:lt2>
          <a:srgbClr val="C0C0C0"/>
        </a:lt2>
        <a:accent1>
          <a:srgbClr val="8EC072"/>
        </a:accent1>
        <a:accent2>
          <a:srgbClr val="5DB8CD"/>
        </a:accent2>
        <a:accent3>
          <a:srgbClr val="FFFFFF"/>
        </a:accent3>
        <a:accent4>
          <a:srgbClr val="505050"/>
        </a:accent4>
        <a:accent5>
          <a:srgbClr val="C6DCBC"/>
        </a:accent5>
        <a:accent6>
          <a:srgbClr val="53A6BA"/>
        </a:accent6>
        <a:hlink>
          <a:srgbClr val="D68B40"/>
        </a:hlink>
        <a:folHlink>
          <a:srgbClr val="D5D179"/>
        </a:folHlink>
      </a:clrScheme>
      <a:clrMap bg1="lt1" tx1="dk1" bg2="lt2" tx2="dk2" accent1="accent1" accent2="accent2" accent3="accent3" accent4="accent4" accent5="accent5" accent6="accent6" hlink="hlink" folHlink="folHlink"/>
    </a:extraClrScheme>
    <a:extraClrScheme>
      <a:clrScheme name="sample 3">
        <a:dk1>
          <a:srgbClr val="003366"/>
        </a:dk1>
        <a:lt1>
          <a:srgbClr val="FFFFFF"/>
        </a:lt1>
        <a:dk2>
          <a:srgbClr val="5086C2"/>
        </a:dk2>
        <a:lt2>
          <a:srgbClr val="C0C0C0"/>
        </a:lt2>
        <a:accent1>
          <a:srgbClr val="DE8848"/>
        </a:accent1>
        <a:accent2>
          <a:srgbClr val="85BA54"/>
        </a:accent2>
        <a:accent3>
          <a:srgbClr val="FFFFFF"/>
        </a:accent3>
        <a:accent4>
          <a:srgbClr val="002A56"/>
        </a:accent4>
        <a:accent5>
          <a:srgbClr val="ECC3B1"/>
        </a:accent5>
        <a:accent6>
          <a:srgbClr val="78A84B"/>
        </a:accent6>
        <a:hlink>
          <a:srgbClr val="4C59D2"/>
        </a:hlink>
        <a:folHlink>
          <a:srgbClr val="A0B5C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Aeronautical Telemetry for Okude-san 20150624</Template>
  <TotalTime>23567</TotalTime>
  <Words>2116</Words>
  <Application>Microsoft Office PowerPoint</Application>
  <PresentationFormat>Widescreen</PresentationFormat>
  <Paragraphs>180</Paragraphs>
  <Slides>21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ＭＳ Ｐゴシック</vt:lpstr>
      <vt:lpstr>宋体</vt:lpstr>
      <vt:lpstr>Arial</vt:lpstr>
      <vt:lpstr>Calibri</vt:lpstr>
      <vt:lpstr>Times New Roman</vt:lpstr>
      <vt:lpstr>Verdana</vt:lpstr>
      <vt:lpstr>Wingdings</vt:lpstr>
      <vt:lpstr>business-template</vt:lpstr>
      <vt:lpstr>BRASS – VICTORY Scenario 1</vt:lpstr>
      <vt:lpstr>Scenario #1 – Brief Description</vt:lpstr>
      <vt:lpstr>Vehicle</vt:lpstr>
      <vt:lpstr>Vehicle Infrastructure</vt:lpstr>
      <vt:lpstr>Vehicle Network</vt:lpstr>
      <vt:lpstr>Operation Flow</vt:lpstr>
      <vt:lpstr>Associated Assumptions and Constraints</vt:lpstr>
      <vt:lpstr>Test Objective: Configure Replacement SPU</vt:lpstr>
      <vt:lpstr>Initial VCL Representation – SPU Internal Structure</vt:lpstr>
      <vt:lpstr>Initial VCL Representation – Ethernet Interfaces</vt:lpstr>
      <vt:lpstr>Initial VCL Representation - Services</vt:lpstr>
      <vt:lpstr>Initial VCL Representation - URIs</vt:lpstr>
      <vt:lpstr>Initial VCL Representation – URIs Cont.</vt:lpstr>
      <vt:lpstr>Initial VCL Representation – Data Logger Max Log Size</vt:lpstr>
      <vt:lpstr>VCL Representation of Ethernet Interfaces with DBH SPU</vt:lpstr>
      <vt:lpstr>VCL Representation of Services with DBH SPU</vt:lpstr>
      <vt:lpstr>VCL Representation of URIs with DBH SPU</vt:lpstr>
      <vt:lpstr>VCL Representation of Data Logger Max Log Size with DBH SPU</vt:lpstr>
      <vt:lpstr>Cost, Value and Risk</vt:lpstr>
      <vt:lpstr>Classic Solution</vt:lpstr>
      <vt:lpstr>Suggested 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Scenario 1</dc:title>
  <dc:creator>Ibaroudene, Hakima</dc:creator>
  <cp:lastModifiedBy>Whittington, Austin J.</cp:lastModifiedBy>
  <cp:revision>345</cp:revision>
  <dcterms:created xsi:type="dcterms:W3CDTF">2017-12-12T23:21:14Z</dcterms:created>
  <dcterms:modified xsi:type="dcterms:W3CDTF">2018-08-01T17:38:43Z</dcterms:modified>
</cp:coreProperties>
</file>